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93" r:id="rId2"/>
    <p:sldId id="422" r:id="rId3"/>
    <p:sldId id="395" r:id="rId4"/>
    <p:sldId id="396" r:id="rId5"/>
    <p:sldId id="401" r:id="rId6"/>
    <p:sldId id="402" r:id="rId7"/>
    <p:sldId id="403" r:id="rId8"/>
    <p:sldId id="419" r:id="rId9"/>
    <p:sldId id="423" r:id="rId10"/>
    <p:sldId id="404" r:id="rId11"/>
    <p:sldId id="424" r:id="rId12"/>
    <p:sldId id="425" r:id="rId13"/>
    <p:sldId id="426" r:id="rId14"/>
    <p:sldId id="427" r:id="rId15"/>
    <p:sldId id="428" r:id="rId16"/>
    <p:sldId id="429" r:id="rId17"/>
    <p:sldId id="430" r:id="rId1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 Cartonia" initials="KC" lastIdx="1" clrIdx="0">
    <p:extLst>
      <p:ext uri="{19B8F6BF-5375-455C-9EA6-DF929625EA0E}">
        <p15:presenceInfo xmlns:p15="http://schemas.microsoft.com/office/powerpoint/2012/main" userId="S::Kim.Cartonia@nycua.org::c0f5469f-1120-4e1d-9081-2761f37c429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973E"/>
    <a:srgbClr val="1D1749"/>
    <a:srgbClr val="F0B343"/>
    <a:srgbClr val="342D73"/>
    <a:srgbClr val="FF0066"/>
    <a:srgbClr val="28A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98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8E11A6-58CD-4688-8B64-74FAFA426030}" type="doc">
      <dgm:prSet loTypeId="urn:microsoft.com/office/officeart/2011/layout/Tab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7D16D0C-EEAE-4ADA-AB92-E87E2AA6434E}">
      <dgm:prSet phldrT="[Text]" custT="1"/>
      <dgm:spPr>
        <a:solidFill>
          <a:srgbClr val="E9973E"/>
        </a:solidFill>
        <a:ln>
          <a:solidFill>
            <a:srgbClr val="03BDB9"/>
          </a:solidFill>
        </a:ln>
      </dgm:spPr>
      <dgm:t>
        <a:bodyPr/>
        <a:lstStyle/>
        <a:p>
          <a:r>
            <a:rPr lang="en-US" sz="1800" b="1" dirty="0">
              <a:solidFill>
                <a:srgbClr val="1D1749"/>
              </a:solidFill>
            </a:rPr>
            <a:t>Onboarding</a:t>
          </a:r>
        </a:p>
      </dgm:t>
    </dgm:pt>
    <dgm:pt modelId="{9305F0CC-0AFA-4892-A8BE-617EB2F5EA95}" type="parTrans" cxnId="{5E9F2590-940F-4284-B155-9DA7E799FAC0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9478B0EA-B714-49F4-A3A1-FFB89AC16115}" type="sibTrans" cxnId="{5E9F2590-940F-4284-B155-9DA7E799FAC0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534D8A2C-3D6C-4C0B-81E9-97DB62943736}">
      <dgm:prSet phldrT="[Text]" custT="1"/>
      <dgm:spPr>
        <a:ln>
          <a:solidFill>
            <a:srgbClr val="006699"/>
          </a:solidFill>
        </a:ln>
      </dgm:spPr>
      <dgm:t>
        <a:bodyPr/>
        <a:lstStyle/>
        <a:p>
          <a:pPr algn="ctr"/>
          <a:r>
            <a:rPr lang="en-US" sz="2000" b="1" dirty="0">
              <a:solidFill>
                <a:srgbClr val="F0B343"/>
              </a:solidFill>
            </a:rPr>
            <a:t>July-Aug</a:t>
          </a:r>
        </a:p>
      </dgm:t>
    </dgm:pt>
    <dgm:pt modelId="{915C9BDB-8356-4152-8A90-14EC1796A076}" type="parTrans" cxnId="{FE9F4F63-5FBE-4442-B042-9020881855EE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0E11015A-B657-481B-B385-203AA7927C40}" type="sibTrans" cxnId="{FE9F4F63-5FBE-4442-B042-9020881855EE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62858691-2F47-400F-8578-65EC3D9FDBEB}">
      <dgm:prSet phldrT="[Text]" custT="1"/>
      <dgm:spPr>
        <a:solidFill>
          <a:srgbClr val="E9973E"/>
        </a:solidFill>
        <a:ln>
          <a:solidFill>
            <a:srgbClr val="03BDB9"/>
          </a:solidFill>
        </a:ln>
      </dgm:spPr>
      <dgm:t>
        <a:bodyPr/>
        <a:lstStyle/>
        <a:p>
          <a:r>
            <a:rPr lang="en-US" sz="1800" b="1" dirty="0">
              <a:solidFill>
                <a:srgbClr val="1D1749"/>
              </a:solidFill>
            </a:rPr>
            <a:t>Product Preparation</a:t>
          </a:r>
        </a:p>
      </dgm:t>
    </dgm:pt>
    <dgm:pt modelId="{CB6B1D6D-5069-4FC1-8DF1-016D6191808F}" type="parTrans" cxnId="{093EEAA2-5D52-4B78-895A-656A557CC0EE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42E74A57-E07E-4679-B169-728F1389A63C}" type="sibTrans" cxnId="{093EEAA2-5D52-4B78-895A-656A557CC0EE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EF714E7C-3B10-4DA6-A951-D83ED2BAD77B}">
      <dgm:prSet phldrT="[Text]" custT="1"/>
      <dgm:spPr>
        <a:ln>
          <a:solidFill>
            <a:srgbClr val="006699"/>
          </a:solidFill>
        </a:ln>
      </dgm:spPr>
      <dgm:t>
        <a:bodyPr/>
        <a:lstStyle/>
        <a:p>
          <a:pPr algn="ctr"/>
          <a:r>
            <a:rPr lang="en-US" sz="2000" b="1" dirty="0">
              <a:solidFill>
                <a:srgbClr val="F0B343"/>
              </a:solidFill>
            </a:rPr>
            <a:t>August - September</a:t>
          </a:r>
        </a:p>
      </dgm:t>
    </dgm:pt>
    <dgm:pt modelId="{C0192FFB-4F30-479C-9265-9B287A315A43}" type="parTrans" cxnId="{2E4592C4-55CA-4B52-93F4-DEBEA0461ACF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4FE149FF-10AF-43BB-8608-E96248FDF04B}" type="sibTrans" cxnId="{2E4592C4-55CA-4B52-93F4-DEBEA0461ACF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B873316D-0CB3-4459-B6ED-DDD5DB6633E9}">
      <dgm:prSet phldrT="[Text]" custT="1"/>
      <dgm:spPr>
        <a:solidFill>
          <a:srgbClr val="E9973E"/>
        </a:solidFill>
        <a:ln>
          <a:solidFill>
            <a:srgbClr val="03BDB9"/>
          </a:solidFill>
        </a:ln>
      </dgm:spPr>
      <dgm:t>
        <a:bodyPr/>
        <a:lstStyle/>
        <a:p>
          <a:r>
            <a:rPr lang="en-US" sz="1800" b="1" dirty="0">
              <a:solidFill>
                <a:srgbClr val="1D1749"/>
              </a:solidFill>
            </a:rPr>
            <a:t>Product Launch</a:t>
          </a:r>
        </a:p>
      </dgm:t>
    </dgm:pt>
    <dgm:pt modelId="{DBD29791-15F6-430F-B2AB-7BB1BFBB2604}" type="parTrans" cxnId="{6BE0A217-5483-4525-AEB9-48080753AE4C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D8F92D12-F5DC-4EAE-920D-9E8CCF518CDC}" type="sibTrans" cxnId="{6BE0A217-5483-4525-AEB9-48080753AE4C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234B28CB-E729-4357-9352-9D3A0E1E4A19}">
      <dgm:prSet phldrT="[Text]" custT="1"/>
      <dgm:spPr>
        <a:ln>
          <a:solidFill>
            <a:srgbClr val="006699"/>
          </a:solidFill>
        </a:ln>
      </dgm:spPr>
      <dgm:t>
        <a:bodyPr/>
        <a:lstStyle/>
        <a:p>
          <a:pPr algn="ctr"/>
          <a:r>
            <a:rPr lang="en-US" sz="2000" b="1" dirty="0">
              <a:solidFill>
                <a:srgbClr val="F0B343"/>
              </a:solidFill>
            </a:rPr>
            <a:t>October - November </a:t>
          </a:r>
        </a:p>
      </dgm:t>
    </dgm:pt>
    <dgm:pt modelId="{23554633-71BA-4B82-87E6-D7CC75296B18}" type="parTrans" cxnId="{AA796F3A-2C84-4833-8AF6-26F2F099BAC6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48F6BD30-34BF-4CF5-8EA0-FDD917A73B48}" type="sibTrans" cxnId="{AA796F3A-2C84-4833-8AF6-26F2F099BAC6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128AB5B4-7B5E-45F9-8331-BBAEFA654064}">
      <dgm:prSet phldrT="[Text]" custT="1"/>
      <dgm:spPr/>
      <dgm:t>
        <a:bodyPr/>
        <a:lstStyle/>
        <a:p>
          <a:r>
            <a:rPr lang="en-US" sz="1400" dirty="0">
              <a:solidFill>
                <a:srgbClr val="F0B343"/>
              </a:solidFill>
            </a:rPr>
            <a:t>Marketing material distribution to credit union membership</a:t>
          </a:r>
        </a:p>
      </dgm:t>
    </dgm:pt>
    <dgm:pt modelId="{D3B81DC9-B777-48D4-B487-17D912EC78AC}" type="parTrans" cxnId="{A7770877-C5AB-413F-884B-27C4A0C940CF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9D467771-743F-41B3-860C-51E3AB45626C}" type="sibTrans" cxnId="{A7770877-C5AB-413F-884B-27C4A0C940CF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021EA25D-7942-415D-AB75-FE013A769791}">
      <dgm:prSet phldrT="[Text]" custT="1"/>
      <dgm:spPr/>
      <dgm:t>
        <a:bodyPr/>
        <a:lstStyle/>
        <a:p>
          <a:endParaRPr lang="en-US" sz="800" dirty="0">
            <a:solidFill>
              <a:srgbClr val="F0B343"/>
            </a:solidFill>
          </a:endParaRPr>
        </a:p>
      </dgm:t>
    </dgm:pt>
    <dgm:pt modelId="{21D5A768-4EAC-43F5-96EA-44DE692B6B1F}" type="parTrans" cxnId="{EB3E4FF2-094F-4E26-A10A-F8B91FA1D857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7F4DA5BC-A0FD-454C-BE9F-AF7CD51E0009}" type="sibTrans" cxnId="{EB3E4FF2-094F-4E26-A10A-F8B91FA1D857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932C3B28-E92D-4B66-BD29-06B6CD2EC4C3}">
      <dgm:prSet phldrT="[Text]" custT="1"/>
      <dgm:spPr/>
      <dgm:t>
        <a:bodyPr/>
        <a:lstStyle/>
        <a:p>
          <a:endParaRPr lang="en-US" sz="800" dirty="0">
            <a:solidFill>
              <a:srgbClr val="F0B343"/>
            </a:solidFill>
          </a:endParaRPr>
        </a:p>
      </dgm:t>
    </dgm:pt>
    <dgm:pt modelId="{2E854E26-3087-45DB-87EC-4C12C052C412}" type="parTrans" cxnId="{CFF8BF02-39C1-4D2C-81C8-A5D735419FA9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A89A9F47-9A6D-44E5-BFE3-E540203CA8AB}" type="sibTrans" cxnId="{CFF8BF02-39C1-4D2C-81C8-A5D735419FA9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716ECCD0-93F7-4151-AA89-C4DFF205F93F}">
      <dgm:prSet phldrT="[Text]" custT="1"/>
      <dgm:spPr/>
      <dgm:t>
        <a:bodyPr/>
        <a:lstStyle/>
        <a:p>
          <a:endParaRPr lang="en-US" sz="800" dirty="0">
            <a:solidFill>
              <a:srgbClr val="F0B343"/>
            </a:solidFill>
          </a:endParaRPr>
        </a:p>
      </dgm:t>
    </dgm:pt>
    <dgm:pt modelId="{4F18DB97-FA94-4A5B-BA3B-95789A29582D}" type="parTrans" cxnId="{123F96F2-BB1C-4A2A-9586-49AB43F60AEF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31A8E85C-7971-406F-99C4-B9B5728EDD08}" type="sibTrans" cxnId="{123F96F2-BB1C-4A2A-9586-49AB43F60AEF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D7327130-32B2-4FAA-BD53-CC8B5932091A}">
      <dgm:prSet phldrT="[Text]" custT="1"/>
      <dgm:spPr/>
      <dgm:t>
        <a:bodyPr/>
        <a:lstStyle/>
        <a:p>
          <a:r>
            <a:rPr lang="en-US" sz="1400" dirty="0">
              <a:solidFill>
                <a:srgbClr val="F0B343"/>
              </a:solidFill>
            </a:rPr>
            <a:t>Marketing material orders</a:t>
          </a:r>
        </a:p>
      </dgm:t>
    </dgm:pt>
    <dgm:pt modelId="{7FA82472-7B1A-4F7A-90C5-F171E670908E}" type="parTrans" cxnId="{D92BDCD3-16FF-458D-B69B-D1948995EE54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947F3C10-0331-4800-8329-53B0941173B9}" type="sibTrans" cxnId="{D92BDCD3-16FF-458D-B69B-D1948995EE54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894A987B-8301-4C4A-8963-F3F499C8A16C}">
      <dgm:prSet phldrT="[Text]" custT="1"/>
      <dgm:spPr/>
      <dgm:t>
        <a:bodyPr/>
        <a:lstStyle/>
        <a:p>
          <a:r>
            <a:rPr lang="en-US" sz="1400" dirty="0">
              <a:solidFill>
                <a:srgbClr val="F0B343"/>
              </a:solidFill>
            </a:rPr>
            <a:t>Test data file upload</a:t>
          </a:r>
        </a:p>
      </dgm:t>
    </dgm:pt>
    <dgm:pt modelId="{9A5A4E6F-46D3-4F2E-AFFA-660486A6CB40}" type="parTrans" cxnId="{457534F9-D0B5-4482-A852-DC324366F813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4CA79C27-DECD-4590-980F-7E9A4F20E680}" type="sibTrans" cxnId="{457534F9-D0B5-4482-A852-DC324366F813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D24E056F-74F8-4002-9911-597678E1A20D}">
      <dgm:prSet phldrT="[Text]" custT="1"/>
      <dgm:spPr/>
      <dgm:t>
        <a:bodyPr/>
        <a:lstStyle/>
        <a:p>
          <a:r>
            <a:rPr lang="en-US" sz="1400" dirty="0">
              <a:solidFill>
                <a:srgbClr val="F0B343"/>
              </a:solidFill>
            </a:rPr>
            <a:t>Data processor set up and train staff</a:t>
          </a:r>
        </a:p>
      </dgm:t>
    </dgm:pt>
    <dgm:pt modelId="{3B8F58A1-334D-4AE3-8B2C-D18AB2BB3B64}" type="parTrans" cxnId="{7A5949C5-030B-458A-AD8A-71DCB4AFEB8D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D4446680-C208-4839-9EF8-B0CBAFDA2A02}" type="sibTrans" cxnId="{7A5949C5-030B-458A-AD8A-71DCB4AFEB8D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A909A8FE-4F12-45F4-B063-8214760B97B8}">
      <dgm:prSet phldrT="[Text]" custT="1"/>
      <dgm:spPr/>
      <dgm:t>
        <a:bodyPr/>
        <a:lstStyle/>
        <a:p>
          <a:r>
            <a:rPr lang="en-US" sz="1400" dirty="0">
              <a:solidFill>
                <a:srgbClr val="F0B343"/>
              </a:solidFill>
            </a:rPr>
            <a:t>Credit union participation agreements and related documents - by 8/31</a:t>
          </a:r>
        </a:p>
      </dgm:t>
    </dgm:pt>
    <dgm:pt modelId="{7B76865A-4765-44D0-BA46-6655189732FF}" type="parTrans" cxnId="{76C74643-8597-48EC-9113-6572BFB21B7C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45836048-839F-4A97-9060-A4BA3DD38B46}" type="sibTrans" cxnId="{76C74643-8597-48EC-9113-6572BFB21B7C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8F1CAE60-57CB-4D3D-9630-95B2A4E3A808}">
      <dgm:prSet phldrT="[Text]" custT="1"/>
      <dgm:spPr/>
      <dgm:t>
        <a:bodyPr/>
        <a:lstStyle/>
        <a:p>
          <a:r>
            <a:rPr lang="en-US" sz="1400" dirty="0">
              <a:solidFill>
                <a:srgbClr val="F0B343"/>
              </a:solidFill>
            </a:rPr>
            <a:t>Launch program on October 1</a:t>
          </a:r>
          <a:r>
            <a:rPr lang="en-US" sz="1400" baseline="30000" dirty="0">
              <a:solidFill>
                <a:srgbClr val="F0B343"/>
              </a:solidFill>
            </a:rPr>
            <a:t>st</a:t>
          </a:r>
          <a:r>
            <a:rPr lang="en-US" sz="1400" dirty="0">
              <a:solidFill>
                <a:srgbClr val="F0B343"/>
              </a:solidFill>
            </a:rPr>
            <a:t> and first drawing will be on November 15</a:t>
          </a:r>
          <a:r>
            <a:rPr lang="en-US" sz="1400" baseline="30000" dirty="0">
              <a:solidFill>
                <a:srgbClr val="F0B343"/>
              </a:solidFill>
            </a:rPr>
            <a:t>th</a:t>
          </a:r>
          <a:r>
            <a:rPr lang="en-US" sz="1400" dirty="0">
              <a:solidFill>
                <a:srgbClr val="F0B343"/>
              </a:solidFill>
            </a:rPr>
            <a:t> </a:t>
          </a:r>
        </a:p>
      </dgm:t>
    </dgm:pt>
    <dgm:pt modelId="{6DD6B0AB-41C4-4F88-A915-917C2315019A}" type="parTrans" cxnId="{ADEE9E55-60A1-40A2-ADC8-02055B6F566B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48C722A0-E019-48CA-A532-4984F4715D36}" type="sibTrans" cxnId="{ADEE9E55-60A1-40A2-ADC8-02055B6F566B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139128E3-6320-473E-97FA-8E502DBF984D}">
      <dgm:prSet phldrT="[Text]" custT="1"/>
      <dgm:spPr/>
      <dgm:t>
        <a:bodyPr/>
        <a:lstStyle/>
        <a:p>
          <a:r>
            <a:rPr lang="en-US" sz="1400" dirty="0">
              <a:solidFill>
                <a:srgbClr val="F0B343"/>
              </a:solidFill>
            </a:rPr>
            <a:t>Review and execute implementation guide and appendices with NYCUA</a:t>
          </a:r>
        </a:p>
      </dgm:t>
    </dgm:pt>
    <dgm:pt modelId="{BED95EDF-422A-405A-9CC0-526CE9CD15C5}" type="parTrans" cxnId="{1A24AA9B-B180-4AFF-A776-1CFAC8305240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F32531F1-40B9-4233-9A1F-56CB6FCF1240}" type="sibTrans" cxnId="{1A24AA9B-B180-4AFF-A776-1CFAC8305240}">
      <dgm:prSet/>
      <dgm:spPr/>
      <dgm:t>
        <a:bodyPr/>
        <a:lstStyle/>
        <a:p>
          <a:endParaRPr lang="en-US">
            <a:solidFill>
              <a:srgbClr val="F0B343"/>
            </a:solidFill>
          </a:endParaRPr>
        </a:p>
      </dgm:t>
    </dgm:pt>
    <dgm:pt modelId="{318C857E-FCF9-4051-B226-C47263D4A444}" type="pres">
      <dgm:prSet presAssocID="{E88E11A6-58CD-4688-8B64-74FAFA426030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AAA1178E-1564-4BA3-A2C8-EE1501A06648}" type="pres">
      <dgm:prSet presAssocID="{57D16D0C-EEAE-4ADA-AB92-E87E2AA6434E}" presName="composite" presStyleCnt="0"/>
      <dgm:spPr/>
    </dgm:pt>
    <dgm:pt modelId="{DFD4DEF8-D062-4D5D-8521-21E7E79362E4}" type="pres">
      <dgm:prSet presAssocID="{57D16D0C-EEAE-4ADA-AB92-E87E2AA6434E}" presName="FirstChild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2F9C5644-5303-4283-B2C3-A06CDF247128}" type="pres">
      <dgm:prSet presAssocID="{57D16D0C-EEAE-4ADA-AB92-E87E2AA6434E}" presName="Parent" presStyleLbl="alignNode1" presStyleIdx="0" presStyleCnt="3" custScaleY="129543" custLinFactNeighborX="-21846" custLinFactNeighborY="-600">
        <dgm:presLayoutVars>
          <dgm:chMax val="3"/>
          <dgm:chPref val="3"/>
          <dgm:bulletEnabled val="1"/>
        </dgm:presLayoutVars>
      </dgm:prSet>
      <dgm:spPr/>
    </dgm:pt>
    <dgm:pt modelId="{6406979F-6C79-4280-8E2E-9207155345FD}" type="pres">
      <dgm:prSet presAssocID="{57D16D0C-EEAE-4ADA-AB92-E87E2AA6434E}" presName="Accent" presStyleLbl="parChTrans1D1" presStyleIdx="0" presStyleCnt="3"/>
      <dgm:spPr/>
    </dgm:pt>
    <dgm:pt modelId="{93B8A388-19E5-4486-8844-869444903676}" type="pres">
      <dgm:prSet presAssocID="{57D16D0C-EEAE-4ADA-AB92-E87E2AA6434E}" presName="Child" presStyleLbl="revTx" presStyleIdx="1" presStyleCnt="6" custScaleY="70173">
        <dgm:presLayoutVars>
          <dgm:chMax val="0"/>
          <dgm:chPref val="0"/>
          <dgm:bulletEnabled val="1"/>
        </dgm:presLayoutVars>
      </dgm:prSet>
      <dgm:spPr/>
    </dgm:pt>
    <dgm:pt modelId="{7D6D0D35-2E7B-4C5F-A8C3-A4BE6FC8F3F7}" type="pres">
      <dgm:prSet presAssocID="{9478B0EA-B714-49F4-A3A1-FFB89AC16115}" presName="sibTrans" presStyleCnt="0"/>
      <dgm:spPr/>
    </dgm:pt>
    <dgm:pt modelId="{AF9D03B6-EAB0-4FCC-B589-258A61F31D35}" type="pres">
      <dgm:prSet presAssocID="{62858691-2F47-400F-8578-65EC3D9FDBEB}" presName="composite" presStyleCnt="0"/>
      <dgm:spPr/>
    </dgm:pt>
    <dgm:pt modelId="{7374923B-02CD-4B7E-A77D-B196FF65F091}" type="pres">
      <dgm:prSet presAssocID="{62858691-2F47-400F-8578-65EC3D9FDBEB}" presName="FirstChild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564CEEF2-D288-4B2D-B24B-F46F2E71180D}" type="pres">
      <dgm:prSet presAssocID="{62858691-2F47-400F-8578-65EC3D9FDBEB}" presName="Parent" presStyleLbl="alignNode1" presStyleIdx="1" presStyleCnt="3" custScaleY="140618">
        <dgm:presLayoutVars>
          <dgm:chMax val="3"/>
          <dgm:chPref val="3"/>
          <dgm:bulletEnabled val="1"/>
        </dgm:presLayoutVars>
      </dgm:prSet>
      <dgm:spPr/>
    </dgm:pt>
    <dgm:pt modelId="{0D501637-F8D1-4950-B450-1737B661F61F}" type="pres">
      <dgm:prSet presAssocID="{62858691-2F47-400F-8578-65EC3D9FDBEB}" presName="Accent" presStyleLbl="parChTrans1D1" presStyleIdx="1" presStyleCnt="3"/>
      <dgm:spPr/>
    </dgm:pt>
    <dgm:pt modelId="{756FC238-0794-4A03-A7BC-CF945C11AFBE}" type="pres">
      <dgm:prSet presAssocID="{62858691-2F47-400F-8578-65EC3D9FDBEB}" presName="Child" presStyleLbl="revTx" presStyleIdx="3" presStyleCnt="6" custScaleY="120008">
        <dgm:presLayoutVars>
          <dgm:chMax val="0"/>
          <dgm:chPref val="0"/>
          <dgm:bulletEnabled val="1"/>
        </dgm:presLayoutVars>
      </dgm:prSet>
      <dgm:spPr/>
    </dgm:pt>
    <dgm:pt modelId="{AE6BF019-73DC-4504-874D-64A8C245BAFA}" type="pres">
      <dgm:prSet presAssocID="{42E74A57-E07E-4679-B169-728F1389A63C}" presName="sibTrans" presStyleCnt="0"/>
      <dgm:spPr/>
    </dgm:pt>
    <dgm:pt modelId="{A0186AE9-FED9-4207-8807-F60E71BDD0B7}" type="pres">
      <dgm:prSet presAssocID="{B873316D-0CB3-4459-B6ED-DDD5DB6633E9}" presName="composite" presStyleCnt="0"/>
      <dgm:spPr/>
    </dgm:pt>
    <dgm:pt modelId="{514788D9-3332-4D61-9370-79759D71D592}" type="pres">
      <dgm:prSet presAssocID="{B873316D-0CB3-4459-B6ED-DDD5DB6633E9}" presName="First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FA1DBDDC-4109-4F59-8E3B-0EBB20DD07FF}" type="pres">
      <dgm:prSet presAssocID="{B873316D-0CB3-4459-B6ED-DDD5DB6633E9}" presName="Parent" presStyleLbl="alignNode1" presStyleIdx="2" presStyleCnt="3" custScaleX="102086" custScaleY="127953">
        <dgm:presLayoutVars>
          <dgm:chMax val="3"/>
          <dgm:chPref val="3"/>
          <dgm:bulletEnabled val="1"/>
        </dgm:presLayoutVars>
      </dgm:prSet>
      <dgm:spPr/>
    </dgm:pt>
    <dgm:pt modelId="{5C53ADAC-DFEB-4362-BED7-8E6BD6D8ACCB}" type="pres">
      <dgm:prSet presAssocID="{B873316D-0CB3-4459-B6ED-DDD5DB6633E9}" presName="Accent" presStyleLbl="parChTrans1D1" presStyleIdx="2" presStyleCnt="3"/>
      <dgm:spPr/>
    </dgm:pt>
    <dgm:pt modelId="{4AB42A17-68DE-4F79-A658-6898E30ADEAF}" type="pres">
      <dgm:prSet presAssocID="{B873316D-0CB3-4459-B6ED-DDD5DB6633E9}" presName="Child" presStyleLbl="revTx" presStyleIdx="5" presStyleCnt="6" custScaleY="49743" custLinFactNeighborX="847" custLinFactNeighborY="23516">
        <dgm:presLayoutVars>
          <dgm:chMax val="0"/>
          <dgm:chPref val="0"/>
          <dgm:bulletEnabled val="1"/>
        </dgm:presLayoutVars>
      </dgm:prSet>
      <dgm:spPr/>
    </dgm:pt>
  </dgm:ptLst>
  <dgm:cxnLst>
    <dgm:cxn modelId="{B3F1F100-50DD-4168-A9B5-2BB9DF57F75E}" type="presOf" srcId="{534D8A2C-3D6C-4C0B-81E9-97DB62943736}" destId="{DFD4DEF8-D062-4D5D-8521-21E7E79362E4}" srcOrd="0" destOrd="0" presId="urn:microsoft.com/office/officeart/2011/layout/TabList"/>
    <dgm:cxn modelId="{CFF8BF02-39C1-4D2C-81C8-A5D735419FA9}" srcId="{62858691-2F47-400F-8578-65EC3D9FDBEB}" destId="{932C3B28-E92D-4B66-BD29-06B6CD2EC4C3}" srcOrd="1" destOrd="0" parTransId="{2E854E26-3087-45DB-87EC-4C12C052C412}" sibTransId="{A89A9F47-9A6D-44E5-BFE3-E540203CA8AB}"/>
    <dgm:cxn modelId="{10239406-00E7-4148-85A2-672916765CE7}" type="presOf" srcId="{021EA25D-7942-415D-AB75-FE013A769791}" destId="{4AB42A17-68DE-4F79-A658-6898E30ADEAF}" srcOrd="0" destOrd="0" presId="urn:microsoft.com/office/officeart/2011/layout/TabList"/>
    <dgm:cxn modelId="{D9AE0D09-A86F-488F-8261-329EFE70DE93}" type="presOf" srcId="{A909A8FE-4F12-45F4-B063-8214760B97B8}" destId="{93B8A388-19E5-4486-8844-869444903676}" srcOrd="0" destOrd="1" presId="urn:microsoft.com/office/officeart/2011/layout/TabList"/>
    <dgm:cxn modelId="{6BE0A217-5483-4525-AEB9-48080753AE4C}" srcId="{E88E11A6-58CD-4688-8B64-74FAFA426030}" destId="{B873316D-0CB3-4459-B6ED-DDD5DB6633E9}" srcOrd="2" destOrd="0" parTransId="{DBD29791-15F6-430F-B2AB-7BB1BFBB2604}" sibTransId="{D8F92D12-F5DC-4EAE-920D-9E8CCF518CDC}"/>
    <dgm:cxn modelId="{9919AD38-839D-4A0D-A425-23371C64C6FB}" type="presOf" srcId="{932C3B28-E92D-4B66-BD29-06B6CD2EC4C3}" destId="{756FC238-0794-4A03-A7BC-CF945C11AFBE}" srcOrd="0" destOrd="0" presId="urn:microsoft.com/office/officeart/2011/layout/TabList"/>
    <dgm:cxn modelId="{AA796F3A-2C84-4833-8AF6-26F2F099BAC6}" srcId="{B873316D-0CB3-4459-B6ED-DDD5DB6633E9}" destId="{234B28CB-E729-4357-9352-9D3A0E1E4A19}" srcOrd="0" destOrd="0" parTransId="{23554633-71BA-4B82-87E6-D7CC75296B18}" sibTransId="{48F6BD30-34BF-4CF5-8EA0-FDD917A73B48}"/>
    <dgm:cxn modelId="{9BE44841-837B-48BB-94D6-5AFBAD3C539F}" type="presOf" srcId="{234B28CB-E729-4357-9352-9D3A0E1E4A19}" destId="{514788D9-3332-4D61-9370-79759D71D592}" srcOrd="0" destOrd="0" presId="urn:microsoft.com/office/officeart/2011/layout/TabList"/>
    <dgm:cxn modelId="{76C74643-8597-48EC-9113-6572BFB21B7C}" srcId="{57D16D0C-EEAE-4ADA-AB92-E87E2AA6434E}" destId="{A909A8FE-4F12-45F4-B063-8214760B97B8}" srcOrd="2" destOrd="0" parTransId="{7B76865A-4765-44D0-BA46-6655189732FF}" sibTransId="{45836048-839F-4A97-9060-A4BA3DD38B46}"/>
    <dgm:cxn modelId="{FE9F4F63-5FBE-4442-B042-9020881855EE}" srcId="{57D16D0C-EEAE-4ADA-AB92-E87E2AA6434E}" destId="{534D8A2C-3D6C-4C0B-81E9-97DB62943736}" srcOrd="0" destOrd="0" parTransId="{915C9BDB-8356-4152-8A90-14EC1796A076}" sibTransId="{0E11015A-B657-481B-B385-203AA7927C40}"/>
    <dgm:cxn modelId="{1B7D5E67-9987-493E-A978-2697999514ED}" type="presOf" srcId="{E88E11A6-58CD-4688-8B64-74FAFA426030}" destId="{318C857E-FCF9-4051-B226-C47263D4A444}" srcOrd="0" destOrd="0" presId="urn:microsoft.com/office/officeart/2011/layout/TabList"/>
    <dgm:cxn modelId="{2B35A94E-927E-4A32-9F97-A47A18BA3C8C}" type="presOf" srcId="{EF714E7C-3B10-4DA6-A951-D83ED2BAD77B}" destId="{7374923B-02CD-4B7E-A77D-B196FF65F091}" srcOrd="0" destOrd="0" presId="urn:microsoft.com/office/officeart/2011/layout/TabList"/>
    <dgm:cxn modelId="{3DBFD86F-7ACB-4422-8542-F8F0DBF9BAC5}" type="presOf" srcId="{894A987B-8301-4C4A-8963-F3F499C8A16C}" destId="{756FC238-0794-4A03-A7BC-CF945C11AFBE}" srcOrd="0" destOrd="4" presId="urn:microsoft.com/office/officeart/2011/layout/TabList"/>
    <dgm:cxn modelId="{ADEE9E55-60A1-40A2-ADC8-02055B6F566B}" srcId="{B873316D-0CB3-4459-B6ED-DDD5DB6633E9}" destId="{8F1CAE60-57CB-4D3D-9630-95B2A4E3A808}" srcOrd="3" destOrd="0" parTransId="{6DD6B0AB-41C4-4F88-A915-917C2315019A}" sibTransId="{48C722A0-E019-48CA-A532-4984F4715D36}"/>
    <dgm:cxn modelId="{A7770877-C5AB-413F-884B-27C4A0C940CF}" srcId="{B873316D-0CB3-4459-B6ED-DDD5DB6633E9}" destId="{128AB5B4-7B5E-45F9-8331-BBAEFA654064}" srcOrd="2" destOrd="0" parTransId="{D3B81DC9-B777-48D4-B487-17D912EC78AC}" sibTransId="{9D467771-743F-41B3-860C-51E3AB45626C}"/>
    <dgm:cxn modelId="{0FB2A179-8B9B-4A08-BAB9-610FD017E97D}" type="presOf" srcId="{D24E056F-74F8-4002-9911-597678E1A20D}" destId="{756FC238-0794-4A03-A7BC-CF945C11AFBE}" srcOrd="0" destOrd="3" presId="urn:microsoft.com/office/officeart/2011/layout/TabList"/>
    <dgm:cxn modelId="{63DA2288-0C90-42C6-90C4-EB590CE158B2}" type="presOf" srcId="{716ECCD0-93F7-4151-AA89-C4DFF205F93F}" destId="{93B8A388-19E5-4486-8844-869444903676}" srcOrd="0" destOrd="0" presId="urn:microsoft.com/office/officeart/2011/layout/TabList"/>
    <dgm:cxn modelId="{A1E2708A-621E-486E-8CF4-286D2842FE34}" type="presOf" srcId="{57D16D0C-EEAE-4ADA-AB92-E87E2AA6434E}" destId="{2F9C5644-5303-4283-B2C3-A06CDF247128}" srcOrd="0" destOrd="0" presId="urn:microsoft.com/office/officeart/2011/layout/TabList"/>
    <dgm:cxn modelId="{5E9F2590-940F-4284-B155-9DA7E799FAC0}" srcId="{E88E11A6-58CD-4688-8B64-74FAFA426030}" destId="{57D16D0C-EEAE-4ADA-AB92-E87E2AA6434E}" srcOrd="0" destOrd="0" parTransId="{9305F0CC-0AFA-4892-A8BE-617EB2F5EA95}" sibTransId="{9478B0EA-B714-49F4-A3A1-FFB89AC16115}"/>
    <dgm:cxn modelId="{1A24AA9B-B180-4AFF-A776-1CFAC8305240}" srcId="{62858691-2F47-400F-8578-65EC3D9FDBEB}" destId="{139128E3-6320-473E-97FA-8E502DBF984D}" srcOrd="3" destOrd="0" parTransId="{BED95EDF-422A-405A-9CC0-526CE9CD15C5}" sibTransId="{F32531F1-40B9-4233-9A1F-56CB6FCF1240}"/>
    <dgm:cxn modelId="{093EEAA2-5D52-4B78-895A-656A557CC0EE}" srcId="{E88E11A6-58CD-4688-8B64-74FAFA426030}" destId="{62858691-2F47-400F-8578-65EC3D9FDBEB}" srcOrd="1" destOrd="0" parTransId="{CB6B1D6D-5069-4FC1-8DF1-016D6191808F}" sibTransId="{42E74A57-E07E-4679-B169-728F1389A63C}"/>
    <dgm:cxn modelId="{587C34A8-A182-47A3-9698-6E38EDFDBACD}" type="presOf" srcId="{139128E3-6320-473E-97FA-8E502DBF984D}" destId="{756FC238-0794-4A03-A7BC-CF945C11AFBE}" srcOrd="0" destOrd="2" presId="urn:microsoft.com/office/officeart/2011/layout/TabList"/>
    <dgm:cxn modelId="{BA504AAB-E694-4170-AA1A-85490A59B408}" type="presOf" srcId="{D7327130-32B2-4FAA-BD53-CC8B5932091A}" destId="{756FC238-0794-4A03-A7BC-CF945C11AFBE}" srcOrd="0" destOrd="1" presId="urn:microsoft.com/office/officeart/2011/layout/TabList"/>
    <dgm:cxn modelId="{2E4592C4-55CA-4B52-93F4-DEBEA0461ACF}" srcId="{62858691-2F47-400F-8578-65EC3D9FDBEB}" destId="{EF714E7C-3B10-4DA6-A951-D83ED2BAD77B}" srcOrd="0" destOrd="0" parTransId="{C0192FFB-4F30-479C-9265-9B287A315A43}" sibTransId="{4FE149FF-10AF-43BB-8608-E96248FDF04B}"/>
    <dgm:cxn modelId="{7A5949C5-030B-458A-AD8A-71DCB4AFEB8D}" srcId="{62858691-2F47-400F-8578-65EC3D9FDBEB}" destId="{D24E056F-74F8-4002-9911-597678E1A20D}" srcOrd="4" destOrd="0" parTransId="{3B8F58A1-334D-4AE3-8B2C-D18AB2BB3B64}" sibTransId="{D4446680-C208-4839-9EF8-B0CBAFDA2A02}"/>
    <dgm:cxn modelId="{D9C9EECB-7DAA-4713-A75D-F9BE119D8DDB}" type="presOf" srcId="{B873316D-0CB3-4459-B6ED-DDD5DB6633E9}" destId="{FA1DBDDC-4109-4F59-8E3B-0EBB20DD07FF}" srcOrd="0" destOrd="0" presId="urn:microsoft.com/office/officeart/2011/layout/TabList"/>
    <dgm:cxn modelId="{D92BDCD3-16FF-458D-B69B-D1948995EE54}" srcId="{62858691-2F47-400F-8578-65EC3D9FDBEB}" destId="{D7327130-32B2-4FAA-BD53-CC8B5932091A}" srcOrd="2" destOrd="0" parTransId="{7FA82472-7B1A-4F7A-90C5-F171E670908E}" sibTransId="{947F3C10-0331-4800-8329-53B0941173B9}"/>
    <dgm:cxn modelId="{9E520EE6-3868-42F0-AFCF-3628A1288871}" type="presOf" srcId="{8F1CAE60-57CB-4D3D-9630-95B2A4E3A808}" destId="{4AB42A17-68DE-4F79-A658-6898E30ADEAF}" srcOrd="0" destOrd="2" presId="urn:microsoft.com/office/officeart/2011/layout/TabList"/>
    <dgm:cxn modelId="{BDF1AEE7-4D12-4A45-B3E6-DE0102CE4CAA}" type="presOf" srcId="{62858691-2F47-400F-8578-65EC3D9FDBEB}" destId="{564CEEF2-D288-4B2D-B24B-F46F2E71180D}" srcOrd="0" destOrd="0" presId="urn:microsoft.com/office/officeart/2011/layout/TabList"/>
    <dgm:cxn modelId="{DFF514EC-433E-41EA-9E9E-F362182794F1}" type="presOf" srcId="{128AB5B4-7B5E-45F9-8331-BBAEFA654064}" destId="{4AB42A17-68DE-4F79-A658-6898E30ADEAF}" srcOrd="0" destOrd="1" presId="urn:microsoft.com/office/officeart/2011/layout/TabList"/>
    <dgm:cxn modelId="{EB3E4FF2-094F-4E26-A10A-F8B91FA1D857}" srcId="{B873316D-0CB3-4459-B6ED-DDD5DB6633E9}" destId="{021EA25D-7942-415D-AB75-FE013A769791}" srcOrd="1" destOrd="0" parTransId="{21D5A768-4EAC-43F5-96EA-44DE692B6B1F}" sibTransId="{7F4DA5BC-A0FD-454C-BE9F-AF7CD51E0009}"/>
    <dgm:cxn modelId="{123F96F2-BB1C-4A2A-9586-49AB43F60AEF}" srcId="{57D16D0C-EEAE-4ADA-AB92-E87E2AA6434E}" destId="{716ECCD0-93F7-4151-AA89-C4DFF205F93F}" srcOrd="1" destOrd="0" parTransId="{4F18DB97-FA94-4A5B-BA3B-95789A29582D}" sibTransId="{31A8E85C-7971-406F-99C4-B9B5728EDD08}"/>
    <dgm:cxn modelId="{457534F9-D0B5-4482-A852-DC324366F813}" srcId="{62858691-2F47-400F-8578-65EC3D9FDBEB}" destId="{894A987B-8301-4C4A-8963-F3F499C8A16C}" srcOrd="5" destOrd="0" parTransId="{9A5A4E6F-46D3-4F2E-AFFA-660486A6CB40}" sibTransId="{4CA79C27-DECD-4590-980F-7E9A4F20E680}"/>
    <dgm:cxn modelId="{CB83D10B-72DF-4621-ACF2-EEFEDBAC07BC}" type="presParOf" srcId="{318C857E-FCF9-4051-B226-C47263D4A444}" destId="{AAA1178E-1564-4BA3-A2C8-EE1501A06648}" srcOrd="0" destOrd="0" presId="urn:microsoft.com/office/officeart/2011/layout/TabList"/>
    <dgm:cxn modelId="{441657FC-17AD-495D-985E-D492655AC66D}" type="presParOf" srcId="{AAA1178E-1564-4BA3-A2C8-EE1501A06648}" destId="{DFD4DEF8-D062-4D5D-8521-21E7E79362E4}" srcOrd="0" destOrd="0" presId="urn:microsoft.com/office/officeart/2011/layout/TabList"/>
    <dgm:cxn modelId="{F5320F78-AAF7-4102-993A-5215A202B4A1}" type="presParOf" srcId="{AAA1178E-1564-4BA3-A2C8-EE1501A06648}" destId="{2F9C5644-5303-4283-B2C3-A06CDF247128}" srcOrd="1" destOrd="0" presId="urn:microsoft.com/office/officeart/2011/layout/TabList"/>
    <dgm:cxn modelId="{8F0DED77-74C8-484A-94F3-2130C2449698}" type="presParOf" srcId="{AAA1178E-1564-4BA3-A2C8-EE1501A06648}" destId="{6406979F-6C79-4280-8E2E-9207155345FD}" srcOrd="2" destOrd="0" presId="urn:microsoft.com/office/officeart/2011/layout/TabList"/>
    <dgm:cxn modelId="{6E21D6B1-C2CB-49A3-B750-C7C854DCD6CD}" type="presParOf" srcId="{318C857E-FCF9-4051-B226-C47263D4A444}" destId="{93B8A388-19E5-4486-8844-869444903676}" srcOrd="1" destOrd="0" presId="urn:microsoft.com/office/officeart/2011/layout/TabList"/>
    <dgm:cxn modelId="{FFE327C9-4994-4F99-99CB-9355E2360119}" type="presParOf" srcId="{318C857E-FCF9-4051-B226-C47263D4A444}" destId="{7D6D0D35-2E7B-4C5F-A8C3-A4BE6FC8F3F7}" srcOrd="2" destOrd="0" presId="urn:microsoft.com/office/officeart/2011/layout/TabList"/>
    <dgm:cxn modelId="{CEA7BF70-0449-4FF8-844B-0099E0C281B2}" type="presParOf" srcId="{318C857E-FCF9-4051-B226-C47263D4A444}" destId="{AF9D03B6-EAB0-4FCC-B589-258A61F31D35}" srcOrd="3" destOrd="0" presId="urn:microsoft.com/office/officeart/2011/layout/TabList"/>
    <dgm:cxn modelId="{1D167AAF-14F1-4937-9099-734AABC24900}" type="presParOf" srcId="{AF9D03B6-EAB0-4FCC-B589-258A61F31D35}" destId="{7374923B-02CD-4B7E-A77D-B196FF65F091}" srcOrd="0" destOrd="0" presId="urn:microsoft.com/office/officeart/2011/layout/TabList"/>
    <dgm:cxn modelId="{7D85D1ED-F54D-4D9C-BA7A-4D8CAF769F49}" type="presParOf" srcId="{AF9D03B6-EAB0-4FCC-B589-258A61F31D35}" destId="{564CEEF2-D288-4B2D-B24B-F46F2E71180D}" srcOrd="1" destOrd="0" presId="urn:microsoft.com/office/officeart/2011/layout/TabList"/>
    <dgm:cxn modelId="{285F0517-9787-4A8C-B2CB-FF9F00B41C8F}" type="presParOf" srcId="{AF9D03B6-EAB0-4FCC-B589-258A61F31D35}" destId="{0D501637-F8D1-4950-B450-1737B661F61F}" srcOrd="2" destOrd="0" presId="urn:microsoft.com/office/officeart/2011/layout/TabList"/>
    <dgm:cxn modelId="{192AE25A-BB16-4BD9-9526-DF688209E984}" type="presParOf" srcId="{318C857E-FCF9-4051-B226-C47263D4A444}" destId="{756FC238-0794-4A03-A7BC-CF945C11AFBE}" srcOrd="4" destOrd="0" presId="urn:microsoft.com/office/officeart/2011/layout/TabList"/>
    <dgm:cxn modelId="{E6957768-2F72-4117-B6C9-51AFA7B884EA}" type="presParOf" srcId="{318C857E-FCF9-4051-B226-C47263D4A444}" destId="{AE6BF019-73DC-4504-874D-64A8C245BAFA}" srcOrd="5" destOrd="0" presId="urn:microsoft.com/office/officeart/2011/layout/TabList"/>
    <dgm:cxn modelId="{32F693CC-BFF7-46F9-8908-DD6FA7D9B5A7}" type="presParOf" srcId="{318C857E-FCF9-4051-B226-C47263D4A444}" destId="{A0186AE9-FED9-4207-8807-F60E71BDD0B7}" srcOrd="6" destOrd="0" presId="urn:microsoft.com/office/officeart/2011/layout/TabList"/>
    <dgm:cxn modelId="{C059D704-0433-4A27-9C6F-C5043C471FE5}" type="presParOf" srcId="{A0186AE9-FED9-4207-8807-F60E71BDD0B7}" destId="{514788D9-3332-4D61-9370-79759D71D592}" srcOrd="0" destOrd="0" presId="urn:microsoft.com/office/officeart/2011/layout/TabList"/>
    <dgm:cxn modelId="{45E61855-DE17-431D-BABA-63322F86D058}" type="presParOf" srcId="{A0186AE9-FED9-4207-8807-F60E71BDD0B7}" destId="{FA1DBDDC-4109-4F59-8E3B-0EBB20DD07FF}" srcOrd="1" destOrd="0" presId="urn:microsoft.com/office/officeart/2011/layout/TabList"/>
    <dgm:cxn modelId="{C00D59EF-69D3-4456-B985-1268EC08D97C}" type="presParOf" srcId="{A0186AE9-FED9-4207-8807-F60E71BDD0B7}" destId="{5C53ADAC-DFEB-4362-BED7-8E6BD6D8ACCB}" srcOrd="2" destOrd="0" presId="urn:microsoft.com/office/officeart/2011/layout/TabList"/>
    <dgm:cxn modelId="{ED8C7B1C-7194-4885-B770-8490D4C1D7E1}" type="presParOf" srcId="{318C857E-FCF9-4051-B226-C47263D4A444}" destId="{4AB42A17-68DE-4F79-A658-6898E30ADEAF}" srcOrd="7" destOrd="0" presId="urn:microsoft.com/office/officeart/2011/layout/TabLis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53ADAC-DFEB-4362-BED7-8E6BD6D8ACCB}">
      <dsp:nvSpPr>
        <dsp:cNvPr id="0" name=""/>
        <dsp:cNvSpPr/>
      </dsp:nvSpPr>
      <dsp:spPr>
        <a:xfrm>
          <a:off x="10914" y="4162171"/>
          <a:ext cx="8049491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501637-F8D1-4950-B450-1737B661F61F}">
      <dsp:nvSpPr>
        <dsp:cNvPr id="0" name=""/>
        <dsp:cNvSpPr/>
      </dsp:nvSpPr>
      <dsp:spPr>
        <a:xfrm>
          <a:off x="0" y="2125335"/>
          <a:ext cx="8049491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06979F-6C79-4280-8E2E-9207155345FD}">
      <dsp:nvSpPr>
        <dsp:cNvPr id="0" name=""/>
        <dsp:cNvSpPr/>
      </dsp:nvSpPr>
      <dsp:spPr>
        <a:xfrm>
          <a:off x="0" y="619485"/>
          <a:ext cx="8049491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D4DEF8-D062-4D5D-8521-21E7E79362E4}">
      <dsp:nvSpPr>
        <dsp:cNvPr id="0" name=""/>
        <dsp:cNvSpPr/>
      </dsp:nvSpPr>
      <dsp:spPr>
        <a:xfrm>
          <a:off x="2092867" y="82539"/>
          <a:ext cx="5956623" cy="536945"/>
        </a:xfrm>
        <a:prstGeom prst="rect">
          <a:avLst/>
        </a:prstGeom>
        <a:noFill/>
        <a:ln>
          <a:solidFill>
            <a:srgbClr val="006699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rgbClr val="F0B343"/>
              </a:solidFill>
            </a:rPr>
            <a:t>July-Aug</a:t>
          </a:r>
        </a:p>
      </dsp:txBody>
      <dsp:txXfrm>
        <a:off x="2092867" y="82539"/>
        <a:ext cx="5956623" cy="536945"/>
      </dsp:txXfrm>
    </dsp:sp>
    <dsp:sp modelId="{2F9C5644-5303-4283-B2C3-A06CDF247128}">
      <dsp:nvSpPr>
        <dsp:cNvPr id="0" name=""/>
        <dsp:cNvSpPr/>
      </dsp:nvSpPr>
      <dsp:spPr>
        <a:xfrm>
          <a:off x="0" y="2"/>
          <a:ext cx="2092867" cy="695575"/>
        </a:xfrm>
        <a:prstGeom prst="round2SameRect">
          <a:avLst>
            <a:gd name="adj1" fmla="val 16670"/>
            <a:gd name="adj2" fmla="val 0"/>
          </a:avLst>
        </a:prstGeom>
        <a:solidFill>
          <a:srgbClr val="E9973E"/>
        </a:solidFill>
        <a:ln w="25400" cap="flat" cmpd="sng" algn="ctr">
          <a:solidFill>
            <a:srgbClr val="03BD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1D1749"/>
              </a:solidFill>
            </a:rPr>
            <a:t>Onboarding</a:t>
          </a:r>
        </a:p>
      </dsp:txBody>
      <dsp:txXfrm>
        <a:off x="33961" y="33963"/>
        <a:ext cx="2024945" cy="661614"/>
      </dsp:txXfrm>
    </dsp:sp>
    <dsp:sp modelId="{93B8A388-19E5-4486-8844-869444903676}">
      <dsp:nvSpPr>
        <dsp:cNvPr id="0" name=""/>
        <dsp:cNvSpPr/>
      </dsp:nvSpPr>
      <dsp:spPr>
        <a:xfrm>
          <a:off x="0" y="698799"/>
          <a:ext cx="8049491" cy="753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800" kern="1200" dirty="0">
            <a:solidFill>
              <a:srgbClr val="F0B343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F0B343"/>
              </a:solidFill>
            </a:rPr>
            <a:t>Credit union participation agreements and related documents - by 8/31</a:t>
          </a:r>
        </a:p>
      </dsp:txBody>
      <dsp:txXfrm>
        <a:off x="0" y="698799"/>
        <a:ext cx="8049491" cy="753694"/>
      </dsp:txXfrm>
    </dsp:sp>
    <dsp:sp modelId="{7374923B-02CD-4B7E-A77D-B196FF65F091}">
      <dsp:nvSpPr>
        <dsp:cNvPr id="0" name=""/>
        <dsp:cNvSpPr/>
      </dsp:nvSpPr>
      <dsp:spPr>
        <a:xfrm>
          <a:off x="2092867" y="1588390"/>
          <a:ext cx="5956623" cy="536945"/>
        </a:xfrm>
        <a:prstGeom prst="rect">
          <a:avLst/>
        </a:prstGeom>
        <a:noFill/>
        <a:ln>
          <a:solidFill>
            <a:srgbClr val="006699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rgbClr val="F0B343"/>
              </a:solidFill>
            </a:rPr>
            <a:t>August - September</a:t>
          </a:r>
        </a:p>
      </dsp:txBody>
      <dsp:txXfrm>
        <a:off x="2092867" y="1588390"/>
        <a:ext cx="5956623" cy="536945"/>
      </dsp:txXfrm>
    </dsp:sp>
    <dsp:sp modelId="{564CEEF2-D288-4B2D-B24B-F46F2E71180D}">
      <dsp:nvSpPr>
        <dsp:cNvPr id="0" name=""/>
        <dsp:cNvSpPr/>
      </dsp:nvSpPr>
      <dsp:spPr>
        <a:xfrm>
          <a:off x="0" y="1479341"/>
          <a:ext cx="2092867" cy="755042"/>
        </a:xfrm>
        <a:prstGeom prst="round2SameRect">
          <a:avLst>
            <a:gd name="adj1" fmla="val 16670"/>
            <a:gd name="adj2" fmla="val 0"/>
          </a:avLst>
        </a:prstGeom>
        <a:solidFill>
          <a:srgbClr val="E9973E"/>
        </a:solidFill>
        <a:ln w="25400" cap="flat" cmpd="sng" algn="ctr">
          <a:solidFill>
            <a:srgbClr val="03BD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1D1749"/>
              </a:solidFill>
            </a:rPr>
            <a:t>Product Preparation</a:t>
          </a:r>
        </a:p>
      </dsp:txBody>
      <dsp:txXfrm>
        <a:off x="36865" y="1516206"/>
        <a:ext cx="2019137" cy="718177"/>
      </dsp:txXfrm>
    </dsp:sp>
    <dsp:sp modelId="{756FC238-0794-4A03-A7BC-CF945C11AFBE}">
      <dsp:nvSpPr>
        <dsp:cNvPr id="0" name=""/>
        <dsp:cNvSpPr/>
      </dsp:nvSpPr>
      <dsp:spPr>
        <a:xfrm>
          <a:off x="0" y="2234383"/>
          <a:ext cx="8049491" cy="12889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800" kern="1200" dirty="0">
            <a:solidFill>
              <a:srgbClr val="F0B343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F0B343"/>
              </a:solidFill>
            </a:rPr>
            <a:t>Marketing material orders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F0B343"/>
              </a:solidFill>
            </a:rPr>
            <a:t>Review and execute implementation guide and appendices with NYCUA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F0B343"/>
              </a:solidFill>
            </a:rPr>
            <a:t>Data processor set up and train staff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F0B343"/>
              </a:solidFill>
            </a:rPr>
            <a:t>Test data file upload</a:t>
          </a:r>
        </a:p>
      </dsp:txBody>
      <dsp:txXfrm>
        <a:off x="0" y="2234383"/>
        <a:ext cx="8049491" cy="1288948"/>
      </dsp:txXfrm>
    </dsp:sp>
    <dsp:sp modelId="{514788D9-3332-4D61-9370-79759D71D592}">
      <dsp:nvSpPr>
        <dsp:cNvPr id="0" name=""/>
        <dsp:cNvSpPr/>
      </dsp:nvSpPr>
      <dsp:spPr>
        <a:xfrm>
          <a:off x="2103781" y="3625225"/>
          <a:ext cx="5956623" cy="536945"/>
        </a:xfrm>
        <a:prstGeom prst="rect">
          <a:avLst/>
        </a:prstGeom>
        <a:noFill/>
        <a:ln>
          <a:solidFill>
            <a:srgbClr val="006699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rgbClr val="F0B343"/>
              </a:solidFill>
            </a:rPr>
            <a:t>October - November </a:t>
          </a:r>
        </a:p>
      </dsp:txBody>
      <dsp:txXfrm>
        <a:off x="2103781" y="3625225"/>
        <a:ext cx="5956623" cy="536945"/>
      </dsp:txXfrm>
    </dsp:sp>
    <dsp:sp modelId="{FA1DBDDC-4109-4F59-8E3B-0EBB20DD07FF}">
      <dsp:nvSpPr>
        <dsp:cNvPr id="0" name=""/>
        <dsp:cNvSpPr/>
      </dsp:nvSpPr>
      <dsp:spPr>
        <a:xfrm>
          <a:off x="-10914" y="3550179"/>
          <a:ext cx="2136524" cy="687037"/>
        </a:xfrm>
        <a:prstGeom prst="round2SameRect">
          <a:avLst>
            <a:gd name="adj1" fmla="val 16670"/>
            <a:gd name="adj2" fmla="val 0"/>
          </a:avLst>
        </a:prstGeom>
        <a:solidFill>
          <a:srgbClr val="E9973E"/>
        </a:solidFill>
        <a:ln w="25400" cap="flat" cmpd="sng" algn="ctr">
          <a:solidFill>
            <a:srgbClr val="03BD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1D1749"/>
              </a:solidFill>
            </a:rPr>
            <a:t>Product Launch</a:t>
          </a:r>
        </a:p>
      </dsp:txBody>
      <dsp:txXfrm>
        <a:off x="22630" y="3583723"/>
        <a:ext cx="2069436" cy="653493"/>
      </dsp:txXfrm>
    </dsp:sp>
    <dsp:sp modelId="{4AB42A17-68DE-4F79-A658-6898E30ADEAF}">
      <dsp:nvSpPr>
        <dsp:cNvPr id="0" name=""/>
        <dsp:cNvSpPr/>
      </dsp:nvSpPr>
      <dsp:spPr>
        <a:xfrm>
          <a:off x="0" y="4240442"/>
          <a:ext cx="8049491" cy="5342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800" kern="1200" dirty="0">
            <a:solidFill>
              <a:srgbClr val="F0B343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F0B343"/>
              </a:solidFill>
            </a:rPr>
            <a:t>Marketing material distribution to credit union membership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rgbClr val="F0B343"/>
              </a:solidFill>
            </a:rPr>
            <a:t>Launch program on October 1</a:t>
          </a:r>
          <a:r>
            <a:rPr lang="en-US" sz="1400" kern="1200" baseline="30000" dirty="0">
              <a:solidFill>
                <a:srgbClr val="F0B343"/>
              </a:solidFill>
            </a:rPr>
            <a:t>st</a:t>
          </a:r>
          <a:r>
            <a:rPr lang="en-US" sz="1400" kern="1200" dirty="0">
              <a:solidFill>
                <a:srgbClr val="F0B343"/>
              </a:solidFill>
            </a:rPr>
            <a:t> and first drawing will be on November 15</a:t>
          </a:r>
          <a:r>
            <a:rPr lang="en-US" sz="1400" kern="1200" baseline="30000" dirty="0">
              <a:solidFill>
                <a:srgbClr val="F0B343"/>
              </a:solidFill>
            </a:rPr>
            <a:t>th</a:t>
          </a:r>
          <a:r>
            <a:rPr lang="en-US" sz="1400" kern="1200" dirty="0">
              <a:solidFill>
                <a:srgbClr val="F0B343"/>
              </a:solidFill>
            </a:rPr>
            <a:t> </a:t>
          </a:r>
        </a:p>
      </dsp:txBody>
      <dsp:txXfrm>
        <a:off x="0" y="4240442"/>
        <a:ext cx="8049491" cy="5342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037413" cy="464179"/>
          </a:xfrm>
          <a:prstGeom prst="rect">
            <a:avLst/>
          </a:prstGeom>
        </p:spPr>
        <p:txBody>
          <a:bodyPr vert="horz" lIns="91488" tIns="45745" rIns="91488" bIns="45745" rtlCol="0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386" y="3"/>
            <a:ext cx="3037413" cy="464179"/>
          </a:xfrm>
          <a:prstGeom prst="rect">
            <a:avLst/>
          </a:prstGeom>
        </p:spPr>
        <p:txBody>
          <a:bodyPr vert="horz" lIns="91488" tIns="45745" rIns="91488" bIns="45745" rtlCol="0"/>
          <a:lstStyle>
            <a:lvl1pPr algn="r">
              <a:defRPr sz="1100"/>
            </a:lvl1pPr>
          </a:lstStyle>
          <a:p>
            <a:fld id="{59F41636-FFC4-45C3-AAF0-B34B9D132603}" type="datetimeFigureOut">
              <a:rPr lang="en-US" smtClean="0"/>
              <a:t>7/16/2024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0623"/>
            <a:ext cx="3037413" cy="464179"/>
          </a:xfrm>
          <a:prstGeom prst="rect">
            <a:avLst/>
          </a:prstGeom>
        </p:spPr>
        <p:txBody>
          <a:bodyPr vert="horz" lIns="91488" tIns="45745" rIns="91488" bIns="45745" rtlCol="0" anchor="b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386" y="8830623"/>
            <a:ext cx="3037413" cy="464179"/>
          </a:xfrm>
          <a:prstGeom prst="rect">
            <a:avLst/>
          </a:prstGeom>
        </p:spPr>
        <p:txBody>
          <a:bodyPr vert="horz" lIns="91488" tIns="45745" rIns="91488" bIns="45745" rtlCol="0" anchor="b"/>
          <a:lstStyle>
            <a:lvl1pPr algn="r">
              <a:defRPr sz="1100"/>
            </a:lvl1pPr>
          </a:lstStyle>
          <a:p>
            <a:fld id="{0BFC0AD4-4872-4CA2-80ED-87DFDE01FF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0231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7839" cy="464820"/>
          </a:xfrm>
          <a:prstGeom prst="rect">
            <a:avLst/>
          </a:prstGeom>
        </p:spPr>
        <p:txBody>
          <a:bodyPr vert="horz" lIns="92431" tIns="46216" rIns="92431" bIns="46216" rtlCol="0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0" y="0"/>
            <a:ext cx="3037839" cy="464820"/>
          </a:xfrm>
          <a:prstGeom prst="rect">
            <a:avLst/>
          </a:prstGeom>
        </p:spPr>
        <p:txBody>
          <a:bodyPr vert="horz" lIns="92431" tIns="46216" rIns="92431" bIns="46216" rtlCol="0"/>
          <a:lstStyle>
            <a:lvl1pPr algn="r">
              <a:defRPr sz="1100"/>
            </a:lvl1pPr>
          </a:lstStyle>
          <a:p>
            <a:fld id="{953EA612-47A3-4411-8505-6EAA53ECC129}" type="datetimeFigureOut">
              <a:rPr lang="en-US" smtClean="0"/>
              <a:t>7/16/2024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1" tIns="46216" rIns="92431" bIns="4621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2431" tIns="46216" rIns="92431" bIns="4621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967"/>
            <a:ext cx="3037839" cy="464820"/>
          </a:xfrm>
          <a:prstGeom prst="rect">
            <a:avLst/>
          </a:prstGeom>
        </p:spPr>
        <p:txBody>
          <a:bodyPr vert="horz" lIns="92431" tIns="46216" rIns="92431" bIns="46216" rtlCol="0" anchor="b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0" y="8829967"/>
            <a:ext cx="3037839" cy="464820"/>
          </a:xfrm>
          <a:prstGeom prst="rect">
            <a:avLst/>
          </a:prstGeom>
        </p:spPr>
        <p:txBody>
          <a:bodyPr vert="horz" lIns="92431" tIns="46216" rIns="92431" bIns="46216" rtlCol="0" anchor="b"/>
          <a:lstStyle>
            <a:lvl1pPr algn="r">
              <a:defRPr sz="1100"/>
            </a:lvl1pPr>
          </a:lstStyle>
          <a:p>
            <a:fld id="{51E325E4-D9FD-46AE-808A-46363DDE24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2507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171E7-F01A-4FBD-9FEE-FCB63983EB9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143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171E7-F01A-4FBD-9FEE-FCB63983EB9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8204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171E7-F01A-4FBD-9FEE-FCB63983EB9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5020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171E7-F01A-4FBD-9FEE-FCB63983EB96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2369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171E7-F01A-4FBD-9FEE-FCB63983EB9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3214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171E7-F01A-4FBD-9FEE-FCB63983EB96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7633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171E7-F01A-4FBD-9FEE-FCB63983EB96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743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A776C9-9167-4530-B16C-E95B4C51463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760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171E7-F01A-4FBD-9FEE-FCB63983EB9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5043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9F5333-9D8F-4600-A785-2CF563A5667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055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9F5333-9D8F-4600-A785-2CF563A5667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54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9F5333-9D8F-4600-A785-2CF563A5667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7264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171E7-F01A-4FBD-9FEE-FCB63983EB9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3223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171E7-F01A-4FBD-9FEE-FCB63983EB9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849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171E7-F01A-4FBD-9FEE-FCB63983EB96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999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100CA-88EA-4679-A4C0-41AD83604B5E}" type="datetime1">
              <a:rPr lang="en-US" smtClean="0"/>
              <a:t>7/16/2024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4AE-1B75-8348-8007-5A0A844432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114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75A20-E7D1-46AF-A50F-06DBCFE5BF68}" type="datetime1">
              <a:rPr lang="en-US" smtClean="0"/>
              <a:t>7/16/2024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4AE-1B75-8348-8007-5A0A844432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51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309BC-8542-4F48-86C6-DABDE9DA43F5}" type="datetime1">
              <a:rPr lang="en-US" smtClean="0"/>
              <a:t>7/16/2024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4AE-1B75-8348-8007-5A0A844432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840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1364-B3BB-4BB0-A696-4726BBDF70C3}" type="datetime1">
              <a:rPr lang="en-US" smtClean="0"/>
              <a:t>7/16/2024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4AE-1B75-8348-8007-5A0A844432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87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4EFCF9-796E-F643-8605-4D23D12A9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6659F-E98E-4586-B79A-9DEE7AEBD1BF}" type="datetime1">
              <a:rPr lang="en-US" smtClean="0"/>
              <a:t>7/16/2024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8C25CC-9354-7161-CB11-2A3990289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1058FE-B9A3-D3F2-0AE0-C8BAF4C0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88545" y="6356350"/>
            <a:ext cx="2133600" cy="365125"/>
          </a:xfrm>
        </p:spPr>
        <p:txBody>
          <a:bodyPr/>
          <a:lstStyle/>
          <a:p>
            <a:fld id="{5F0824AE-1B75-8348-8007-5A0A844432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815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5368-5433-4046-BD50-4A7AC72BC12B}" type="datetime1">
              <a:rPr lang="en-US" smtClean="0"/>
              <a:t>7/16/2024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4AE-1B75-8348-8007-5A0A844432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418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731C4-2A32-40B7-9951-8AA0E889A884}" type="datetime1">
              <a:rPr lang="en-US" smtClean="0"/>
              <a:t>7/16/2024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4AE-1B75-8348-8007-5A0A844432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502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6735-26E2-4FD3-BCBE-D79D28066E2E}" type="datetime1">
              <a:rPr lang="en-US" smtClean="0"/>
              <a:t>7/16/2024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4AE-1B75-8348-8007-5A0A844432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191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4D4E8-8E34-4DFD-A3BB-E9B86DF43ECC}" type="datetime1">
              <a:rPr lang="en-US" smtClean="0"/>
              <a:t>7/16/2024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4AE-1B75-8348-8007-5A0A844432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780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E2B5-4DF9-4D1F-A7BF-478BF37B9EB4}" type="datetime1">
              <a:rPr lang="en-US" smtClean="0"/>
              <a:t>7/16/2024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4AE-1B75-8348-8007-5A0A844432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302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1B1DB-1D80-41D5-ABC6-D3D1D12044F4}" type="datetime1">
              <a:rPr lang="en-US" smtClean="0"/>
              <a:t>7/16/2024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4AE-1B75-8348-8007-5A0A844432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230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6659F-E98E-4586-B79A-9DEE7AEBD1BF}" type="datetime1">
              <a:rPr lang="en-US" smtClean="0"/>
              <a:t>7/16/2024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824AE-1B75-8348-8007-5A0A8444326E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2" name="Picture 11" descr="A black background with text&#10;&#10;Description automatically generated">
            <a:extLst>
              <a:ext uri="{FF2B5EF4-FFF2-40B4-BE49-F238E27FC236}">
                <a16:creationId xmlns:a16="http://schemas.microsoft.com/office/drawing/2014/main" id="{D68E1241-8F56-099B-0E56-A6ABA7F2EC8F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6056156" y="4308425"/>
            <a:ext cx="3164044" cy="409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21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17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fld id="{067278D1-62C0-4320-A62F-6B9E0B81AA6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3213891" y="1891466"/>
            <a:ext cx="2783078" cy="2056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87682" y="4173161"/>
            <a:ext cx="55512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rgbClr val="F0B343"/>
                </a:solidFill>
              </a:rPr>
              <a:t>It Pays </a:t>
            </a:r>
            <a:r>
              <a:rPr lang="en-US" sz="6600" b="1" dirty="0">
                <a:solidFill>
                  <a:srgbClr val="E9973E"/>
                </a:solidFill>
              </a:rPr>
              <a:t>to Save!</a:t>
            </a:r>
          </a:p>
        </p:txBody>
      </p:sp>
    </p:spTree>
    <p:extLst>
      <p:ext uri="{BB962C8B-B14F-4D97-AF65-F5344CB8AC3E}">
        <p14:creationId xmlns:p14="http://schemas.microsoft.com/office/powerpoint/2010/main" val="767253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rgbClr val="1D1749"/>
            </a:gs>
            <a:gs pos="10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301842"/>
            <a:ext cx="7772400" cy="102093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E9973E"/>
                </a:solidFill>
              </a:rPr>
              <a:t>Other Program Costs &amp; Considerations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type="subTitle" idx="1"/>
          </p:nvPr>
        </p:nvSpPr>
        <p:spPr>
          <a:xfrm>
            <a:off x="1127464" y="1660124"/>
            <a:ext cx="6644936" cy="1846556"/>
          </a:xfrm>
          <a:gradFill>
            <a:gsLst>
              <a:gs pos="0">
                <a:srgbClr val="F0B343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 anchor="t">
            <a:normAutofit/>
          </a:bodyPr>
          <a:lstStyle/>
          <a:p>
            <a:r>
              <a:rPr lang="en-US" sz="2000" dirty="0">
                <a:solidFill>
                  <a:srgbClr val="1D1749"/>
                </a:solidFill>
              </a:rPr>
              <a:t>Credit unions are encouraged to promote optional monthly and/or quarterly drawings for their members and/or staff, in addition to the state-wide drawings. Optional prizes would be funded by the credit union and should not exceed $5K in prizes per quarter.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67442-C7D5-4E9D-9F34-9FC13F421190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294967295"/>
          </p:nvPr>
        </p:nvSpPr>
        <p:spPr>
          <a:xfrm>
            <a:off x="958787" y="4012707"/>
            <a:ext cx="7102137" cy="1397492"/>
          </a:xfrm>
          <a:gradFill>
            <a:gsLst>
              <a:gs pos="0">
                <a:srgbClr val="F0B343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/>
              <a:t>Credit unions are also responsible for costs associated with marketing the program.</a:t>
            </a: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62257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rgbClr val="1D1749"/>
            </a:gs>
            <a:gs pos="10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2269" y="141051"/>
            <a:ext cx="8237706" cy="57943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E9973E"/>
                </a:solidFill>
              </a:rPr>
              <a:t>Credit Union &amp; Member Benefits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57200" y="1066800"/>
            <a:ext cx="3886200" cy="4343400"/>
          </a:xfrm>
          <a:gradFill>
            <a:gsLst>
              <a:gs pos="0">
                <a:srgbClr val="F0B343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200" b="1" u="sng" dirty="0">
                <a:solidFill>
                  <a:srgbClr val="342D73"/>
                </a:solidFill>
              </a:rPr>
              <a:t>For Credit Unions</a:t>
            </a:r>
          </a:p>
          <a:p>
            <a:r>
              <a:rPr lang="en-US" sz="1400" dirty="0">
                <a:solidFill>
                  <a:srgbClr val="342D73"/>
                </a:solidFill>
              </a:rPr>
              <a:t>Exclusively available only at participating credit unions</a:t>
            </a:r>
          </a:p>
          <a:p>
            <a:r>
              <a:rPr lang="en-US" sz="1400" dirty="0">
                <a:solidFill>
                  <a:srgbClr val="342D73"/>
                </a:solidFill>
              </a:rPr>
              <a:t>Builds member loyalty by offering a product that helps members become more financially savvy</a:t>
            </a:r>
          </a:p>
          <a:p>
            <a:r>
              <a:rPr lang="en-US" sz="1400" dirty="0">
                <a:solidFill>
                  <a:srgbClr val="342D73"/>
                </a:solidFill>
              </a:rPr>
              <a:t>Turn-key marketing materials, training documents, technology support and product administration</a:t>
            </a:r>
          </a:p>
          <a:p>
            <a:r>
              <a:rPr lang="en-US" sz="1400" dirty="0">
                <a:solidFill>
                  <a:srgbClr val="342D73"/>
                </a:solidFill>
              </a:rPr>
              <a:t>Credit unions with prize winners can gain additional PR through social media outlets and check presentations</a:t>
            </a:r>
          </a:p>
          <a:p>
            <a:r>
              <a:rPr lang="en-US" sz="1400" dirty="0">
                <a:solidFill>
                  <a:srgbClr val="342D73"/>
                </a:solidFill>
              </a:rPr>
              <a:t>Enables credit unions the opportunity to award additional member and staff prizes </a:t>
            </a:r>
          </a:p>
          <a:p>
            <a:r>
              <a:rPr lang="en-US" sz="1400" dirty="0">
                <a:solidFill>
                  <a:srgbClr val="342D73"/>
                </a:solidFill>
              </a:rPr>
              <a:t>Credit unions can control the interest rate and incorporate dollar caps on the product to help maintain their balance sheets</a:t>
            </a:r>
          </a:p>
          <a:p>
            <a:r>
              <a:rPr lang="en-US" sz="1400" dirty="0">
                <a:solidFill>
                  <a:srgbClr val="342D73"/>
                </a:solidFill>
              </a:rPr>
              <a:t>This product has the potential to bring in new members and gives credit unions cross selling opportunities to increase wallet share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572000" y="1066800"/>
            <a:ext cx="4117975" cy="4343400"/>
          </a:xfrm>
          <a:gradFill>
            <a:gsLst>
              <a:gs pos="0">
                <a:srgbClr val="F0B343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rgbClr val="342D73"/>
                </a:solidFill>
              </a:rPr>
              <a:t>For Members</a:t>
            </a:r>
          </a:p>
          <a:p>
            <a:r>
              <a:rPr lang="en-US" sz="1500" dirty="0">
                <a:solidFill>
                  <a:srgbClr val="342D73"/>
                </a:solidFill>
              </a:rPr>
              <a:t>Lucky Savers is free to members</a:t>
            </a:r>
          </a:p>
          <a:p>
            <a:r>
              <a:rPr lang="en-US" sz="1500" dirty="0">
                <a:solidFill>
                  <a:srgbClr val="342D73"/>
                </a:solidFill>
              </a:rPr>
              <a:t>Allows members to start a regular savings plan with automatic deposits and create savings goals  </a:t>
            </a:r>
          </a:p>
          <a:p>
            <a:pPr lvl="0"/>
            <a:r>
              <a:rPr lang="en-US" sz="1500" dirty="0">
                <a:solidFill>
                  <a:srgbClr val="342D73"/>
                </a:solidFill>
              </a:rPr>
              <a:t>Offers members earning potential with prizes throughout the year</a:t>
            </a:r>
          </a:p>
          <a:p>
            <a:pPr lvl="0"/>
            <a:r>
              <a:rPr lang="en-US" sz="1500" dirty="0">
                <a:solidFill>
                  <a:srgbClr val="342D73"/>
                </a:solidFill>
              </a:rPr>
              <a:t>Gives members the thrill of a lottery without the risk</a:t>
            </a:r>
          </a:p>
          <a:p>
            <a:pPr lvl="0"/>
            <a:r>
              <a:rPr lang="en-US" sz="1500" dirty="0">
                <a:solidFill>
                  <a:srgbClr val="342D73"/>
                </a:solidFill>
              </a:rPr>
              <a:t>Builds trust by knowing their credit union has their best interest in mind </a:t>
            </a:r>
          </a:p>
          <a:p>
            <a:r>
              <a:rPr lang="en-US" sz="1500" dirty="0">
                <a:solidFill>
                  <a:srgbClr val="342D73"/>
                </a:solidFill>
              </a:rPr>
              <a:t>Members are allowed one withdrawal per 12 month term so their money isn’t locked in like a typical CD</a:t>
            </a:r>
          </a:p>
          <a:p>
            <a:r>
              <a:rPr lang="en-US" sz="1500" dirty="0">
                <a:solidFill>
                  <a:srgbClr val="342D73"/>
                </a:solidFill>
              </a:rPr>
              <a:t>Lucky Savers is a secure and federally insured savings product</a:t>
            </a:r>
          </a:p>
          <a:p>
            <a:r>
              <a:rPr lang="en-US" sz="1500" dirty="0">
                <a:solidFill>
                  <a:srgbClr val="342D73"/>
                </a:solidFill>
              </a:rPr>
              <a:t>Automatic renewal at maturity makes continuing participation easy and convenient for members </a:t>
            </a: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77467442-C7D5-4E9D-9F34-9FC13F421190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336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rgbClr val="1D1749"/>
            </a:gs>
            <a:gs pos="10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301842"/>
            <a:ext cx="7772400" cy="102093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E9973E"/>
                </a:solidFill>
              </a:rPr>
              <a:t>Becoming a Lucky Saver Credit Union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type="subTitle" idx="1"/>
          </p:nvPr>
        </p:nvSpPr>
        <p:spPr>
          <a:xfrm>
            <a:off x="843379" y="1660124"/>
            <a:ext cx="7448365" cy="1624614"/>
          </a:xfrm>
          <a:gradFill>
            <a:gsLst>
              <a:gs pos="0">
                <a:srgbClr val="F0B343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3200" b="1" u="sng" dirty="0">
                <a:solidFill>
                  <a:srgbClr val="1D1749"/>
                </a:solidFill>
              </a:rPr>
              <a:t>Participation Agreement</a:t>
            </a:r>
          </a:p>
          <a:p>
            <a:pPr marL="0" indent="0" algn="l">
              <a:buNone/>
            </a:pPr>
            <a:r>
              <a:rPr lang="en-US" sz="2000" dirty="0">
                <a:solidFill>
                  <a:srgbClr val="1D1749"/>
                </a:solidFill>
              </a:rPr>
              <a:t>The Participation Agreement and Fee Schedule outline the requirements for the program and your financial commitment. </a:t>
            </a:r>
          </a:p>
          <a:p>
            <a:pPr marL="0" indent="0" algn="l">
              <a:buNone/>
            </a:pPr>
            <a:endParaRPr lang="en-US" sz="2000" u="sng" dirty="0">
              <a:solidFill>
                <a:srgbClr val="1D1749"/>
              </a:solidFill>
            </a:endParaRPr>
          </a:p>
          <a:p>
            <a:pPr algn="l"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2000" dirty="0">
                <a:solidFill>
                  <a:srgbClr val="1D1749"/>
                </a:solidFill>
              </a:rPr>
              <a:t>NYCUA Participation Agreement</a:t>
            </a:r>
          </a:p>
          <a:p>
            <a:pPr algn="l"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2000" dirty="0">
                <a:solidFill>
                  <a:srgbClr val="1D1749"/>
                </a:solidFill>
              </a:rPr>
              <a:t>Credit Union Fee Schedule</a:t>
            </a:r>
            <a:endParaRPr lang="en-US" sz="2000" b="1" u="sng" dirty="0">
              <a:solidFill>
                <a:srgbClr val="1D17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67442-C7D5-4E9D-9F34-9FC13F421190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294967295"/>
          </p:nvPr>
        </p:nvSpPr>
        <p:spPr>
          <a:xfrm>
            <a:off x="843379" y="3728621"/>
            <a:ext cx="7448365" cy="1908700"/>
          </a:xfrm>
          <a:gradFill>
            <a:gsLst>
              <a:gs pos="0">
                <a:srgbClr val="F0B343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200" b="1" u="sng" dirty="0">
                <a:solidFill>
                  <a:srgbClr val="1D1749"/>
                </a:solidFill>
              </a:rPr>
              <a:t>Implementation</a:t>
            </a:r>
          </a:p>
          <a:p>
            <a:pPr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2000" dirty="0">
                <a:solidFill>
                  <a:srgbClr val="1D1749"/>
                </a:solidFill>
              </a:rPr>
              <a:t>Credit unions report it takes 4-6 weeks to implement the product</a:t>
            </a:r>
          </a:p>
          <a:p>
            <a:pPr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2000" dirty="0">
                <a:solidFill>
                  <a:srgbClr val="1D1749"/>
                </a:solidFill>
              </a:rPr>
              <a:t>Marketing orders </a:t>
            </a:r>
          </a:p>
          <a:p>
            <a:pPr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2000" dirty="0">
                <a:solidFill>
                  <a:srgbClr val="1D1749"/>
                </a:solidFill>
              </a:rPr>
              <a:t>Implementation calls to review product documents and processes</a:t>
            </a:r>
          </a:p>
          <a:p>
            <a:pPr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2000" dirty="0">
                <a:solidFill>
                  <a:srgbClr val="1D1749"/>
                </a:solidFill>
              </a:rPr>
              <a:t>Set up account requirements in data system and test file prior to launch</a:t>
            </a:r>
          </a:p>
          <a:p>
            <a:pPr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2000" dirty="0">
                <a:solidFill>
                  <a:srgbClr val="1D1749"/>
                </a:solidFill>
              </a:rPr>
              <a:t>Train staff and send out new product information to members</a:t>
            </a:r>
          </a:p>
          <a:p>
            <a:pPr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2000" dirty="0">
                <a:solidFill>
                  <a:srgbClr val="1D1749"/>
                </a:solidFill>
              </a:rPr>
              <a:t>Ongoing monthly data reporting and monitoring</a:t>
            </a: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46686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rgbClr val="1D1749"/>
            </a:gs>
            <a:gs pos="10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2269" y="141051"/>
            <a:ext cx="8237706" cy="57943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E9973E"/>
                </a:solidFill>
              </a:rPr>
              <a:t>Team Roles and Responsibilities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57200" y="1066800"/>
            <a:ext cx="3886200" cy="4343400"/>
          </a:xfrm>
          <a:gradFill>
            <a:gsLst>
              <a:gs pos="0">
                <a:srgbClr val="F0B343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200" b="1" u="sng" dirty="0">
                <a:solidFill>
                  <a:srgbClr val="1D1749"/>
                </a:solidFill>
              </a:rPr>
              <a:t>Key Stakeholders</a:t>
            </a:r>
          </a:p>
          <a:p>
            <a:pPr marL="0" indent="0">
              <a:buNone/>
            </a:pPr>
            <a:endParaRPr lang="en-US" sz="800" b="1" u="sng" dirty="0">
              <a:solidFill>
                <a:srgbClr val="1D1749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1D1749"/>
                </a:solidFill>
              </a:rPr>
              <a:t>A successful launch requires an integrated effort across your organization including: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1D1749"/>
              </a:solidFill>
            </a:endParaRPr>
          </a:p>
          <a:p>
            <a:pPr marL="0">
              <a:spcBef>
                <a:spcPts val="0"/>
              </a:spcBef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1D1749"/>
                </a:solidFill>
              </a:rPr>
              <a:t>Operations</a:t>
            </a:r>
          </a:p>
          <a:p>
            <a:pPr marL="0">
              <a:spcBef>
                <a:spcPts val="0"/>
              </a:spcBef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1D1749"/>
                </a:solidFill>
              </a:rPr>
              <a:t>Marketing</a:t>
            </a:r>
          </a:p>
          <a:p>
            <a:pPr marL="0">
              <a:spcBef>
                <a:spcPts val="0"/>
              </a:spcBef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1D1749"/>
                </a:solidFill>
              </a:rPr>
              <a:t>Information Technology</a:t>
            </a:r>
          </a:p>
          <a:p>
            <a:pPr marL="0">
              <a:spcBef>
                <a:spcPts val="0"/>
              </a:spcBef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1D1749"/>
                </a:solidFill>
              </a:rPr>
              <a:t>Finance</a:t>
            </a:r>
          </a:p>
          <a:p>
            <a:pPr marL="0">
              <a:spcBef>
                <a:spcPts val="0"/>
              </a:spcBef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1D1749"/>
                </a:solidFill>
              </a:rPr>
              <a:t>Security and Risk</a:t>
            </a:r>
          </a:p>
          <a:p>
            <a:pPr marL="0">
              <a:spcBef>
                <a:spcPts val="0"/>
              </a:spcBef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1D1749"/>
                </a:solidFill>
              </a:rPr>
              <a:t>Legal </a:t>
            </a:r>
          </a:p>
          <a:p>
            <a:pPr marL="0">
              <a:spcBef>
                <a:spcPts val="0"/>
              </a:spcBef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1D1749"/>
                </a:solidFill>
              </a:rPr>
              <a:t>Member Service</a:t>
            </a:r>
          </a:p>
          <a:p>
            <a:pPr marL="0">
              <a:spcBef>
                <a:spcPts val="0"/>
              </a:spcBef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1D1749"/>
                </a:solidFill>
              </a:rPr>
              <a:t>Branch Management</a:t>
            </a:r>
          </a:p>
          <a:p>
            <a:pPr marL="0">
              <a:spcBef>
                <a:spcPts val="0"/>
              </a:spcBef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2400" dirty="0">
                <a:solidFill>
                  <a:srgbClr val="1D1749"/>
                </a:solidFill>
              </a:rPr>
              <a:t>Frontline Staff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572000" y="1066800"/>
            <a:ext cx="4117975" cy="4343400"/>
          </a:xfrm>
          <a:gradFill>
            <a:gsLst>
              <a:gs pos="0">
                <a:srgbClr val="F0B343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200" b="1" u="sng" dirty="0">
                <a:solidFill>
                  <a:srgbClr val="1D1749"/>
                </a:solidFill>
              </a:rPr>
              <a:t>Ongoing Roles</a:t>
            </a:r>
          </a:p>
          <a:p>
            <a:pPr marL="0" indent="0">
              <a:buNone/>
            </a:pPr>
            <a:endParaRPr lang="en-US" sz="800" b="1" u="sng" dirty="0">
              <a:solidFill>
                <a:srgbClr val="1D1749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1D1749"/>
                </a:solidFill>
              </a:rPr>
              <a:t>The following roles should be established for ongoing product management: </a:t>
            </a:r>
            <a:br>
              <a:rPr lang="en-US" sz="2400" dirty="0">
                <a:solidFill>
                  <a:srgbClr val="1D1749"/>
                </a:solidFill>
              </a:rPr>
            </a:br>
            <a:endParaRPr lang="en-US" sz="2400" dirty="0">
              <a:solidFill>
                <a:srgbClr val="1D1749"/>
              </a:solidFill>
            </a:endParaRPr>
          </a:p>
          <a:p>
            <a:pPr marL="0">
              <a:spcBef>
                <a:spcPts val="0"/>
              </a:spcBef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2300" u="sng" dirty="0">
                <a:solidFill>
                  <a:srgbClr val="1D1749"/>
                </a:solidFill>
              </a:rPr>
              <a:t>Program Manager:</a:t>
            </a:r>
            <a:br>
              <a:rPr lang="en-US" sz="2300" u="sng" dirty="0">
                <a:solidFill>
                  <a:srgbClr val="1D1749"/>
                </a:solidFill>
              </a:rPr>
            </a:br>
            <a:r>
              <a:rPr lang="en-US" sz="2300" dirty="0">
                <a:solidFill>
                  <a:srgbClr val="1D1749"/>
                </a:solidFill>
              </a:rPr>
              <a:t>        Oversees implementation process, </a:t>
            </a:r>
          </a:p>
          <a:p>
            <a:pPr marL="0" indent="0">
              <a:spcBef>
                <a:spcPts val="0"/>
              </a:spcBef>
              <a:buClr>
                <a:srgbClr val="009999"/>
              </a:buClr>
              <a:buNone/>
            </a:pPr>
            <a:r>
              <a:rPr lang="en-US" sz="2300" dirty="0">
                <a:solidFill>
                  <a:srgbClr val="1D1749"/>
                </a:solidFill>
              </a:rPr>
              <a:t>        staff training, marketing of the </a:t>
            </a:r>
          </a:p>
          <a:p>
            <a:pPr marL="0" indent="0">
              <a:spcBef>
                <a:spcPts val="0"/>
              </a:spcBef>
              <a:buClr>
                <a:srgbClr val="009999"/>
              </a:buClr>
              <a:buNone/>
            </a:pPr>
            <a:r>
              <a:rPr lang="en-US" sz="2300" dirty="0">
                <a:solidFill>
                  <a:srgbClr val="1D1749"/>
                </a:solidFill>
              </a:rPr>
              <a:t>        product and is the main contact for </a:t>
            </a:r>
          </a:p>
          <a:p>
            <a:pPr marL="0" indent="0">
              <a:spcBef>
                <a:spcPts val="0"/>
              </a:spcBef>
              <a:buClr>
                <a:srgbClr val="009999"/>
              </a:buClr>
              <a:buNone/>
            </a:pPr>
            <a:r>
              <a:rPr lang="en-US" sz="2300" dirty="0">
                <a:solidFill>
                  <a:srgbClr val="1D1749"/>
                </a:solidFill>
              </a:rPr>
              <a:t>        the program </a:t>
            </a:r>
            <a:br>
              <a:rPr lang="en-US" sz="2400" dirty="0">
                <a:solidFill>
                  <a:srgbClr val="1D1749"/>
                </a:solidFill>
              </a:rPr>
            </a:br>
            <a:endParaRPr lang="en-US" sz="2400" dirty="0">
              <a:solidFill>
                <a:srgbClr val="1D1749"/>
              </a:solidFill>
            </a:endParaRPr>
          </a:p>
          <a:p>
            <a:pPr marL="0">
              <a:spcBef>
                <a:spcPts val="0"/>
              </a:spcBef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2300" u="sng" dirty="0">
                <a:solidFill>
                  <a:srgbClr val="1D1749"/>
                </a:solidFill>
              </a:rPr>
              <a:t>Data Manager:</a:t>
            </a:r>
            <a:br>
              <a:rPr lang="en-US" sz="2300" u="sng" dirty="0">
                <a:solidFill>
                  <a:srgbClr val="1D1749"/>
                </a:solidFill>
              </a:rPr>
            </a:br>
            <a:r>
              <a:rPr lang="en-US" sz="2300" dirty="0">
                <a:solidFill>
                  <a:srgbClr val="1D1749"/>
                </a:solidFill>
              </a:rPr>
              <a:t>        Data quality checks, uploads data </a:t>
            </a:r>
          </a:p>
          <a:p>
            <a:pPr marL="0" indent="0">
              <a:spcBef>
                <a:spcPts val="0"/>
              </a:spcBef>
              <a:buClr>
                <a:srgbClr val="009999"/>
              </a:buClr>
              <a:buNone/>
            </a:pPr>
            <a:r>
              <a:rPr lang="en-US" sz="2300" dirty="0">
                <a:solidFill>
                  <a:srgbClr val="1D1749"/>
                </a:solidFill>
              </a:rPr>
              <a:t>        file and administers individual </a:t>
            </a:r>
          </a:p>
          <a:p>
            <a:pPr marL="0" indent="0">
              <a:spcBef>
                <a:spcPts val="0"/>
              </a:spcBef>
              <a:buClr>
                <a:srgbClr val="009999"/>
              </a:buClr>
              <a:buNone/>
            </a:pPr>
            <a:r>
              <a:rPr lang="en-US" sz="2300" dirty="0">
                <a:solidFill>
                  <a:srgbClr val="1D1749"/>
                </a:solidFill>
              </a:rPr>
              <a:t>        credit union and employee   drawings</a:t>
            </a: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77467442-C7D5-4E9D-9F34-9FC13F421190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441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rgbClr val="1D1749"/>
            </a:gs>
            <a:gs pos="10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2269" y="141051"/>
            <a:ext cx="8237706" cy="57943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E9973E"/>
                </a:solidFill>
              </a:rPr>
              <a:t>Rules and Disclosures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57200" y="1066800"/>
            <a:ext cx="3886200" cy="4343400"/>
          </a:xfrm>
          <a:gradFill>
            <a:gsLst>
              <a:gs pos="0">
                <a:srgbClr val="F0B343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4400" b="1" u="sng" dirty="0">
                <a:solidFill>
                  <a:srgbClr val="1D1749"/>
                </a:solidFill>
              </a:rPr>
              <a:t>Official Rules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1D1749"/>
                </a:solidFill>
              </a:rPr>
              <a:t>NYCUA will provide credit unions with a complete Official Rules template. Your credit union will customize the following areas:</a:t>
            </a:r>
            <a:br>
              <a:rPr lang="en-US" sz="3200" dirty="0">
                <a:solidFill>
                  <a:srgbClr val="1D1749"/>
                </a:solidFill>
              </a:rPr>
            </a:br>
            <a:endParaRPr lang="en-US" sz="3200" dirty="0">
              <a:solidFill>
                <a:srgbClr val="1D1749"/>
              </a:solidFill>
            </a:endParaRPr>
          </a:p>
          <a:p>
            <a:pPr>
              <a:lnSpc>
                <a:spcPct val="120000"/>
              </a:lnSpc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3200" dirty="0">
                <a:solidFill>
                  <a:srgbClr val="1D1749"/>
                </a:solidFill>
              </a:rPr>
              <a:t>Credit Union Name</a:t>
            </a:r>
          </a:p>
          <a:p>
            <a:pPr>
              <a:lnSpc>
                <a:spcPct val="120000"/>
              </a:lnSpc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3200" dirty="0">
                <a:solidFill>
                  <a:srgbClr val="1D1749"/>
                </a:solidFill>
              </a:rPr>
              <a:t>Credit Union Specific Prizes</a:t>
            </a:r>
          </a:p>
          <a:p>
            <a:pPr>
              <a:lnSpc>
                <a:spcPct val="120000"/>
              </a:lnSpc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3200" dirty="0">
                <a:solidFill>
                  <a:srgbClr val="1D1749"/>
                </a:solidFill>
              </a:rPr>
              <a:t>Share Certificate Terms</a:t>
            </a:r>
          </a:p>
          <a:p>
            <a:pPr>
              <a:lnSpc>
                <a:spcPct val="120000"/>
              </a:lnSpc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3200" dirty="0">
                <a:solidFill>
                  <a:srgbClr val="1D1749"/>
                </a:solidFill>
              </a:rPr>
              <a:t>Credit Union Specific Limitations</a:t>
            </a:r>
          </a:p>
          <a:p>
            <a:pPr marL="0" indent="0">
              <a:lnSpc>
                <a:spcPct val="120000"/>
              </a:lnSpc>
              <a:buNone/>
            </a:pPr>
            <a:endParaRPr lang="en-US" sz="3200" dirty="0">
              <a:solidFill>
                <a:srgbClr val="1D1749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1D1749"/>
                </a:solidFill>
              </a:rPr>
              <a:t>The official rules and disclosure documents are a great starting point for your team as they identify important decisions for your credit union to make prior to implementation:</a:t>
            </a:r>
          </a:p>
          <a:p>
            <a:pPr marL="0" indent="0">
              <a:lnSpc>
                <a:spcPct val="120000"/>
              </a:lnSpc>
              <a:buNone/>
            </a:pPr>
            <a:endParaRPr lang="en-US" sz="3200" dirty="0">
              <a:solidFill>
                <a:srgbClr val="1D1749"/>
              </a:solidFill>
            </a:endParaRPr>
          </a:p>
          <a:p>
            <a:pPr marL="231823" indent="-231823">
              <a:lnSpc>
                <a:spcPct val="120000"/>
              </a:lnSpc>
              <a:buAutoNum type="arabicPeriod"/>
            </a:pPr>
            <a:r>
              <a:rPr lang="en-US" sz="3200" dirty="0">
                <a:solidFill>
                  <a:srgbClr val="1D1749"/>
                </a:solidFill>
              </a:rPr>
              <a:t>Will you offer your own credit union specific prizes? If so, how much and how often?</a:t>
            </a:r>
          </a:p>
          <a:p>
            <a:pPr marL="231823" indent="-231823">
              <a:lnSpc>
                <a:spcPct val="120000"/>
              </a:lnSpc>
              <a:buAutoNum type="arabicPeriod"/>
            </a:pPr>
            <a:r>
              <a:rPr lang="en-US" sz="3200" dirty="0">
                <a:solidFill>
                  <a:srgbClr val="1D1749"/>
                </a:solidFill>
              </a:rPr>
              <a:t>Will you impose a cap on the deposit account?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572000" y="1066800"/>
            <a:ext cx="4117975" cy="4343400"/>
          </a:xfrm>
          <a:gradFill>
            <a:gsLst>
              <a:gs pos="0">
                <a:srgbClr val="F0B343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4800" b="1" u="sng" dirty="0">
                <a:solidFill>
                  <a:srgbClr val="1D1749"/>
                </a:solidFill>
              </a:rPr>
              <a:t>Truth in Savings*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1D1749"/>
                </a:solidFill>
              </a:rPr>
              <a:t>A Truth-in-Savings disclosure template will also be provided. Your credit union will customize the following areas:</a:t>
            </a:r>
            <a:br>
              <a:rPr lang="en-US" sz="3200" dirty="0">
                <a:solidFill>
                  <a:srgbClr val="1D1749"/>
                </a:solidFill>
              </a:rPr>
            </a:br>
            <a:endParaRPr lang="en-US" sz="3200" dirty="0">
              <a:solidFill>
                <a:srgbClr val="1D1749"/>
              </a:solidFill>
            </a:endParaRPr>
          </a:p>
          <a:p>
            <a:pPr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3200" dirty="0">
                <a:solidFill>
                  <a:srgbClr val="1D1749"/>
                </a:solidFill>
              </a:rPr>
              <a:t>Effective Date</a:t>
            </a:r>
          </a:p>
          <a:p>
            <a:pPr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3200" dirty="0">
                <a:solidFill>
                  <a:srgbClr val="1D1749"/>
                </a:solidFill>
              </a:rPr>
              <a:t>Interest Rate</a:t>
            </a:r>
          </a:p>
          <a:p>
            <a:pPr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3200" dirty="0">
                <a:solidFill>
                  <a:srgbClr val="1D1749"/>
                </a:solidFill>
              </a:rPr>
              <a:t>Balance Computation Method</a:t>
            </a:r>
          </a:p>
          <a:p>
            <a:pPr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3200" dirty="0">
                <a:solidFill>
                  <a:srgbClr val="1D1749"/>
                </a:solidFill>
              </a:rPr>
              <a:t>Accrual of Interest</a:t>
            </a:r>
          </a:p>
          <a:p>
            <a:pPr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3200" dirty="0">
                <a:solidFill>
                  <a:srgbClr val="1D1749"/>
                </a:solidFill>
              </a:rPr>
              <a:t>Exceptions to Withdrawal Penalties </a:t>
            </a:r>
          </a:p>
          <a:p>
            <a:pPr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3200" dirty="0">
                <a:solidFill>
                  <a:srgbClr val="1D1749"/>
                </a:solidFill>
              </a:rPr>
              <a:t>Renewal Policy</a:t>
            </a:r>
          </a:p>
          <a:p>
            <a:pPr marL="0" indent="0">
              <a:buClr>
                <a:srgbClr val="009999"/>
              </a:buClr>
              <a:buNone/>
            </a:pPr>
            <a:endParaRPr lang="en-US" sz="3200" dirty="0">
              <a:solidFill>
                <a:srgbClr val="1D1749"/>
              </a:solidFill>
            </a:endParaRPr>
          </a:p>
          <a:p>
            <a:pPr marL="0" indent="0">
              <a:buClr>
                <a:srgbClr val="009999"/>
              </a:buClr>
              <a:buNone/>
            </a:pPr>
            <a:r>
              <a:rPr lang="en-US" sz="3200" dirty="0">
                <a:solidFill>
                  <a:srgbClr val="1D1749"/>
                </a:solidFill>
              </a:rPr>
              <a:t>*This is an optional template that has been created for credit unions to use. If your credit union has a standard TIS Disclosure for all of your products, feel free to use that one instead. </a:t>
            </a: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77467442-C7D5-4E9D-9F34-9FC13F421190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049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rgbClr val="1D174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06532"/>
            <a:ext cx="8521430" cy="652226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E9973E"/>
                </a:solidFill>
                <a:latin typeface="+mn-lt"/>
              </a:rPr>
              <a:t>System Requirements and Recommendations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45029" y="6453693"/>
            <a:ext cx="2133600" cy="365125"/>
          </a:xfrm>
        </p:spPr>
        <p:txBody>
          <a:bodyPr/>
          <a:lstStyle/>
          <a:p>
            <a:fld id="{5F0824AE-1B75-8348-8007-5A0A8444326E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91830" y="758758"/>
            <a:ext cx="8606511" cy="5179302"/>
          </a:xfrm>
          <a:gradFill>
            <a:gsLst>
              <a:gs pos="2000">
                <a:srgbClr val="F0B343"/>
              </a:gs>
              <a:gs pos="0">
                <a:srgbClr val="1D1749"/>
              </a:gs>
              <a:gs pos="100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lvl="0"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1800" dirty="0">
                <a:solidFill>
                  <a:srgbClr val="1D1749"/>
                </a:solidFill>
              </a:rPr>
              <a:t>Create a unique share certificate account with unlimited deposit capacity </a:t>
            </a:r>
          </a:p>
          <a:p>
            <a:pPr lvl="0"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1800" dirty="0">
                <a:solidFill>
                  <a:srgbClr val="1D1749"/>
                </a:solidFill>
              </a:rPr>
              <a:t>Allow the share certificate account to automatically renew after each 12 month period so that members retain the same certificate account/share ID</a:t>
            </a:r>
          </a:p>
          <a:p>
            <a:pPr lvl="0"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1800" dirty="0">
                <a:solidFill>
                  <a:srgbClr val="1D1749"/>
                </a:solidFill>
              </a:rPr>
              <a:t>Invoke a $25 penalty for the first withdrawal before the 12-month certificate period ends and close the account upon the second withdrawal</a:t>
            </a:r>
          </a:p>
          <a:p>
            <a:pPr lvl="0"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1800" dirty="0">
                <a:solidFill>
                  <a:srgbClr val="1D1749"/>
                </a:solidFill>
              </a:rPr>
              <a:t>Transfer funds into the account automatically for the account holder on an “as-requested” basis</a:t>
            </a:r>
          </a:p>
          <a:p>
            <a:pPr lvl="0"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1800" dirty="0">
                <a:solidFill>
                  <a:srgbClr val="1D1749"/>
                </a:solidFill>
              </a:rPr>
              <a:t>Easily be able change the amount of an automatic transfer</a:t>
            </a:r>
          </a:p>
          <a:p>
            <a:pPr lvl="0"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1800" dirty="0">
                <a:solidFill>
                  <a:srgbClr val="1D1749"/>
                </a:solidFill>
              </a:rPr>
              <a:t>Generate a consolidated deposit account statement detailing each of an individual’s deposit accounts and his or her transactions</a:t>
            </a:r>
          </a:p>
          <a:p>
            <a:pPr lvl="0"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1800" dirty="0">
                <a:solidFill>
                  <a:srgbClr val="1D1749"/>
                </a:solidFill>
              </a:rPr>
              <a:t>Allow account holder access to account balances and deposit activity via remote access channels</a:t>
            </a:r>
          </a:p>
          <a:p>
            <a:pPr lvl="0">
              <a:buClr>
                <a:srgbClr val="009999"/>
              </a:buClr>
              <a:buFont typeface="Wingdings" pitchFamily="2" charset="2"/>
              <a:buChar char="q"/>
            </a:pPr>
            <a:r>
              <a:rPr lang="en-US" sz="1800" dirty="0">
                <a:solidFill>
                  <a:srgbClr val="1D1749"/>
                </a:solidFill>
              </a:rPr>
              <a:t>If capability exists, set up automate pop-up messages to remind credit union staff to discuss this product with account holders/targeted members</a:t>
            </a:r>
          </a:p>
          <a:p>
            <a:pPr lvl="0">
              <a:buClr>
                <a:srgbClr val="009999"/>
              </a:buClr>
            </a:pPr>
            <a:endParaRPr lang="en-US" sz="1800" dirty="0">
              <a:solidFill>
                <a:srgbClr val="1D1749"/>
              </a:solidFill>
            </a:endParaRPr>
          </a:p>
          <a:p>
            <a:pPr lvl="0">
              <a:buClr>
                <a:srgbClr val="009999"/>
              </a:buClr>
            </a:pPr>
            <a:r>
              <a:rPr lang="en-US" sz="1600" dirty="0">
                <a:solidFill>
                  <a:srgbClr val="1D1749"/>
                </a:solidFill>
              </a:rPr>
              <a:t>*This product is a 12-month share certificate with special features. Our participation credit unions are utilizing a variety of core systems and have reported relative ease in programming the product.</a:t>
            </a:r>
          </a:p>
          <a:p>
            <a:endParaRPr lang="en-US" sz="2400" dirty="0">
              <a:solidFill>
                <a:srgbClr val="1D17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336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rgbClr val="1D1749"/>
            </a:gs>
            <a:gs pos="10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2269" y="141051"/>
            <a:ext cx="8237706" cy="57943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E9973E"/>
                </a:solidFill>
              </a:rPr>
              <a:t>Data Requirements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57200" y="1066800"/>
            <a:ext cx="3886200" cy="4343400"/>
          </a:xfrm>
          <a:gradFill>
            <a:gsLst>
              <a:gs pos="0">
                <a:srgbClr val="F0B343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4400" b="1" u="sng" dirty="0">
                <a:solidFill>
                  <a:srgbClr val="1D1749"/>
                </a:solidFill>
              </a:rPr>
              <a:t>Data Uploads</a:t>
            </a:r>
          </a:p>
          <a:p>
            <a:pPr marL="0" indent="0">
              <a:lnSpc>
                <a:spcPct val="120000"/>
              </a:lnSpc>
              <a:buNone/>
            </a:pPr>
            <a:endParaRPr lang="en-US" sz="4400" b="1" u="sng" dirty="0">
              <a:solidFill>
                <a:srgbClr val="1D1749"/>
              </a:solidFill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1D1749"/>
                </a:solidFill>
                <a:effectLst/>
                <a:latin typeface="Calibri" pitchFamily="34" charset="0"/>
                <a:cs typeface="Calibri" pitchFamily="34" charset="0"/>
              </a:rPr>
              <a:t>Data uploads are to be completed by credit unions by the 3</a:t>
            </a:r>
            <a:r>
              <a:rPr lang="en-US" sz="3200" b="1" baseline="30000" dirty="0">
                <a:solidFill>
                  <a:srgbClr val="1D1749"/>
                </a:solidFill>
                <a:effectLst/>
                <a:latin typeface="Calibri" pitchFamily="34" charset="0"/>
                <a:cs typeface="Calibri" pitchFamily="34" charset="0"/>
              </a:rPr>
              <a:t>rd</a:t>
            </a:r>
            <a:r>
              <a:rPr lang="en-US" sz="3200" b="1" dirty="0">
                <a:solidFill>
                  <a:srgbClr val="1D1749"/>
                </a:solidFill>
                <a:effectLst/>
                <a:latin typeface="Calibri" pitchFamily="34" charset="0"/>
                <a:cs typeface="Calibri" pitchFamily="34" charset="0"/>
              </a:rPr>
              <a:t> business day of each month</a:t>
            </a:r>
            <a:r>
              <a:rPr lang="en-US" sz="3200" b="1" baseline="0" dirty="0">
                <a:solidFill>
                  <a:srgbClr val="1D1749"/>
                </a:solidFill>
                <a:effectLst/>
                <a:latin typeface="Calibri" pitchFamily="34" charset="0"/>
                <a:cs typeface="Calibri" pitchFamily="34" charset="0"/>
              </a:rPr>
              <a:t> so that the drawings may occur on the 15</a:t>
            </a:r>
            <a:r>
              <a:rPr lang="en-US" sz="3200" b="1" baseline="30000" dirty="0">
                <a:solidFill>
                  <a:srgbClr val="1D1749"/>
                </a:solidFill>
                <a:effectLst/>
                <a:latin typeface="Calibri" pitchFamily="34" charset="0"/>
                <a:cs typeface="Calibri" pitchFamily="34" charset="0"/>
              </a:rPr>
              <a:t>th</a:t>
            </a:r>
            <a:r>
              <a:rPr lang="en-US" sz="3200" b="1" baseline="0" dirty="0">
                <a:solidFill>
                  <a:srgbClr val="1D1749"/>
                </a:solidFill>
                <a:effectLst/>
                <a:latin typeface="Calibri" pitchFamily="34" charset="0"/>
                <a:cs typeface="Calibri" pitchFamily="34" charset="0"/>
              </a:rPr>
              <a:t>. No state-wide drawings or credit union drawings can be performed until all data has been uploaded and accepted.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3200" b="1" baseline="0" dirty="0">
              <a:solidFill>
                <a:srgbClr val="1D1749"/>
              </a:solidFill>
              <a:effectLst/>
              <a:latin typeface="Calibri" pitchFamily="34" charset="0"/>
              <a:ea typeface="Calibri"/>
              <a:cs typeface="Calibri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baseline="0" dirty="0">
                <a:solidFill>
                  <a:srgbClr val="1D1749"/>
                </a:solidFill>
                <a:effectLst/>
                <a:latin typeface="Calibri" pitchFamily="34" charset="0"/>
                <a:ea typeface="Calibri"/>
                <a:cs typeface="Calibri" pitchFamily="34" charset="0"/>
              </a:rPr>
              <a:t>Prior to submitting data, a quality check should be performed by the credit union. All data errors will be sent back to the credit union to correct before the data upload process is considered complete. </a:t>
            </a:r>
            <a:endParaRPr lang="en-US" sz="3200" b="1" dirty="0">
              <a:solidFill>
                <a:srgbClr val="1D1749"/>
              </a:solidFill>
              <a:effectLst/>
              <a:latin typeface="Calibri" pitchFamily="34" charset="0"/>
              <a:ea typeface="Calibri"/>
              <a:cs typeface="Calibri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572000" y="1066800"/>
            <a:ext cx="4117975" cy="4343400"/>
          </a:xfrm>
          <a:gradFill>
            <a:gsLst>
              <a:gs pos="0">
                <a:srgbClr val="F0B343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US" sz="4200" b="1" u="sng" dirty="0">
              <a:solidFill>
                <a:srgbClr val="1D1749"/>
              </a:solidFill>
            </a:endParaRPr>
          </a:p>
          <a:p>
            <a:pPr marL="0" indent="0">
              <a:buNone/>
            </a:pPr>
            <a:r>
              <a:rPr lang="en-US" sz="4200" b="1" u="sng" dirty="0">
                <a:solidFill>
                  <a:srgbClr val="1D1749"/>
                </a:solidFill>
              </a:rPr>
              <a:t>Data Quality</a:t>
            </a:r>
          </a:p>
          <a:p>
            <a:r>
              <a:rPr lang="en-US" sz="4200" dirty="0">
                <a:solidFill>
                  <a:srgbClr val="1D1749"/>
                </a:solidFill>
              </a:rPr>
              <a:t>The legality, success and reputation of the program counts on quality data delivery</a:t>
            </a:r>
          </a:p>
          <a:p>
            <a:endParaRPr lang="en-US" sz="4200" dirty="0">
              <a:solidFill>
                <a:srgbClr val="1D1749"/>
              </a:solidFill>
            </a:endParaRPr>
          </a:p>
          <a:p>
            <a:endParaRPr lang="en-US" sz="4200" dirty="0">
              <a:solidFill>
                <a:srgbClr val="1D1749"/>
              </a:solidFill>
            </a:endParaRPr>
          </a:p>
          <a:p>
            <a:pPr marL="0" indent="0">
              <a:buNone/>
            </a:pPr>
            <a:endParaRPr lang="en-US" sz="4200" dirty="0">
              <a:solidFill>
                <a:srgbClr val="1D1749"/>
              </a:solidFill>
            </a:endParaRPr>
          </a:p>
          <a:p>
            <a:pPr marL="0" indent="0">
              <a:buNone/>
            </a:pPr>
            <a:r>
              <a:rPr lang="en-US" sz="4200" dirty="0">
                <a:solidFill>
                  <a:srgbClr val="1D1749"/>
                </a:solidFill>
              </a:rPr>
              <a:t>* Data file requirements and data file transfer, storage and security details can be found on Lucky Savers page of NYCUA website</a:t>
            </a:r>
          </a:p>
          <a:p>
            <a:endParaRPr lang="en-US" sz="40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77467442-C7D5-4E9D-9F34-9FC13F421190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1374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17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70712"/>
            <a:ext cx="8229600" cy="70785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E9973E"/>
                </a:solidFill>
              </a:rPr>
              <a:t>Program Timeline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485501"/>
            <a:ext cx="2133600" cy="365125"/>
          </a:xfrm>
        </p:spPr>
        <p:txBody>
          <a:bodyPr/>
          <a:lstStyle/>
          <a:p>
            <a:fld id="{77467442-C7D5-4E9D-9F34-9FC13F421190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2543DC48-C107-4B75-A83F-4972E50675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0486082"/>
              </p:ext>
            </p:extLst>
          </p:nvPr>
        </p:nvGraphicFramePr>
        <p:xfrm>
          <a:off x="457200" y="1066799"/>
          <a:ext cx="8049491" cy="47747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98767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rgbClr val="1D174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9182"/>
            <a:ext cx="8521430" cy="71957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E9973E"/>
                </a:solidFill>
                <a:latin typeface="+mn-lt"/>
              </a:rPr>
              <a:t>W</a:t>
            </a:r>
            <a:r>
              <a:rPr lang="en-US" dirty="0">
                <a:solidFill>
                  <a:srgbClr val="E9973E"/>
                </a:solidFill>
              </a:rPr>
              <a:t>HAT IS Lucky Savers</a:t>
            </a:r>
            <a:r>
              <a:rPr lang="en-US" dirty="0">
                <a:solidFill>
                  <a:srgbClr val="E9973E"/>
                </a:solidFill>
                <a:latin typeface="+mn-lt"/>
              </a:rPr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45029" y="6453693"/>
            <a:ext cx="2133600" cy="365125"/>
          </a:xfrm>
        </p:spPr>
        <p:txBody>
          <a:bodyPr/>
          <a:lstStyle/>
          <a:p>
            <a:fld id="{5F0824AE-1B75-8348-8007-5A0A8444326E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91830" y="1040858"/>
            <a:ext cx="8606511" cy="4897201"/>
          </a:xfrm>
          <a:gradFill>
            <a:gsLst>
              <a:gs pos="2000">
                <a:srgbClr val="F0B343"/>
              </a:gs>
              <a:gs pos="0">
                <a:srgbClr val="1D1749"/>
              </a:gs>
              <a:gs pos="100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D1749"/>
                </a:solidFill>
              </a:rPr>
              <a:t>Unique product offered by credit unions in several states including New York (Prize-Linked Savings)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D1749"/>
                </a:solidFill>
              </a:rPr>
              <a:t>Created specifically with new-savers and the financially vulnerable in mind to help them build a financial safety net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D1749"/>
                </a:solidFill>
              </a:rPr>
              <a:t>Tremendous public relations and membership growth tool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D1749"/>
                </a:solidFill>
              </a:rPr>
              <a:t>A Lucky Savers account is a 12-month share certificate with unlimited deposit capabilities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D1749"/>
                </a:solidFill>
              </a:rPr>
              <a:t>Members can open the account with a $25 deposit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D1749"/>
                </a:solidFill>
              </a:rPr>
              <a:t>For every $25 in month-over-month balance increases, accountholders earn one entry into monthly and quarterly cash prize drawings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D1749"/>
                </a:solidFill>
              </a:rPr>
              <a:t>$38K in state-wide prizes given away annually</a:t>
            </a:r>
          </a:p>
        </p:txBody>
      </p:sp>
    </p:spTree>
    <p:extLst>
      <p:ext uri="{BB962C8B-B14F-4D97-AF65-F5344CB8AC3E}">
        <p14:creationId xmlns:p14="http://schemas.microsoft.com/office/powerpoint/2010/main" val="2936431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rgbClr val="1D174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05916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rgbClr val="E997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Prize-Linked Savings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936" y="940338"/>
            <a:ext cx="8184864" cy="4847904"/>
          </a:xfrm>
          <a:gradFill>
            <a:gsLst>
              <a:gs pos="2000">
                <a:srgbClr val="F0B343"/>
              </a:gs>
              <a:gs pos="0">
                <a:srgbClr val="1D1749"/>
              </a:gs>
              <a:gs pos="100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47500" lnSpcReduction="20000"/>
          </a:bodyPr>
          <a:lstStyle/>
          <a:p>
            <a:pPr marL="0" lvl="0" indent="0">
              <a:buNone/>
            </a:pPr>
            <a:r>
              <a:rPr lang="en-US" sz="4300" dirty="0">
                <a:solidFill>
                  <a:srgbClr val="342D73"/>
                </a:solidFill>
              </a:rPr>
              <a:t>2008 - Prize-linked savings (PLS) product Save to Win was developed by Commonwealth (formerly called Doorways to Dream Fund (D2D)), the Filene Research Institute and the Michigan Credit Union League &amp; Affiliates (MCUL)</a:t>
            </a:r>
          </a:p>
          <a:p>
            <a:pPr marL="0" lvl="0" indent="0">
              <a:buNone/>
            </a:pPr>
            <a:endParaRPr lang="en-US" sz="4300" dirty="0">
              <a:solidFill>
                <a:srgbClr val="342D73"/>
              </a:solidFill>
            </a:endParaRPr>
          </a:p>
          <a:p>
            <a:pPr marL="0" indent="0">
              <a:buNone/>
            </a:pPr>
            <a:r>
              <a:rPr lang="en-US" sz="4300" dirty="0">
                <a:solidFill>
                  <a:srgbClr val="342D73"/>
                </a:solidFill>
              </a:rPr>
              <a:t>2009 - State of Michigan pilot program attracts over 11,000 member accounts in the first year</a:t>
            </a:r>
          </a:p>
          <a:p>
            <a:pPr marL="0" lvl="0" indent="0">
              <a:buNone/>
            </a:pPr>
            <a:endParaRPr lang="en-US" sz="4300" dirty="0">
              <a:solidFill>
                <a:srgbClr val="342D73"/>
              </a:solidFill>
            </a:endParaRPr>
          </a:p>
          <a:p>
            <a:pPr marL="0" lvl="0" indent="0">
              <a:buNone/>
            </a:pPr>
            <a:r>
              <a:rPr lang="en-US" sz="4300" dirty="0">
                <a:solidFill>
                  <a:srgbClr val="342D73"/>
                </a:solidFill>
              </a:rPr>
              <a:t>2012 - Nebraska launches PLS in 2012 and credit union members save nearly $2M</a:t>
            </a:r>
          </a:p>
          <a:p>
            <a:pPr marL="0" lvl="0" indent="0">
              <a:buNone/>
            </a:pPr>
            <a:endParaRPr lang="en-US" sz="4300" dirty="0">
              <a:solidFill>
                <a:srgbClr val="342D73"/>
              </a:solidFill>
            </a:endParaRPr>
          </a:p>
          <a:p>
            <a:pPr marL="0" lvl="0" indent="0">
              <a:buNone/>
            </a:pPr>
            <a:r>
              <a:rPr lang="en-US" sz="4300" dirty="0">
                <a:solidFill>
                  <a:srgbClr val="342D73"/>
                </a:solidFill>
              </a:rPr>
              <a:t>2013-2015 - North Carolina, Washington and Connecticut become the 3</a:t>
            </a:r>
            <a:r>
              <a:rPr lang="en-US" sz="4300" baseline="30000" dirty="0">
                <a:solidFill>
                  <a:srgbClr val="342D73"/>
                </a:solidFill>
              </a:rPr>
              <a:t>rd</a:t>
            </a:r>
            <a:r>
              <a:rPr lang="en-US" sz="4300" dirty="0">
                <a:solidFill>
                  <a:srgbClr val="342D73"/>
                </a:solidFill>
              </a:rPr>
              <a:t>, 4</a:t>
            </a:r>
            <a:r>
              <a:rPr lang="en-US" sz="4300" baseline="30000" dirty="0">
                <a:solidFill>
                  <a:srgbClr val="342D73"/>
                </a:solidFill>
              </a:rPr>
              <a:t>th</a:t>
            </a:r>
            <a:r>
              <a:rPr lang="en-US" sz="4300" dirty="0">
                <a:solidFill>
                  <a:srgbClr val="342D73"/>
                </a:solidFill>
              </a:rPr>
              <a:t>  and 5</a:t>
            </a:r>
            <a:r>
              <a:rPr lang="en-US" sz="4300" baseline="30000" dirty="0">
                <a:solidFill>
                  <a:srgbClr val="342D73"/>
                </a:solidFill>
              </a:rPr>
              <a:t>th</a:t>
            </a:r>
            <a:r>
              <a:rPr lang="en-US" sz="4300" dirty="0">
                <a:solidFill>
                  <a:srgbClr val="342D73"/>
                </a:solidFill>
              </a:rPr>
              <a:t> states to launch PLS</a:t>
            </a:r>
          </a:p>
          <a:p>
            <a:pPr marL="0" lvl="0" indent="0">
              <a:buNone/>
            </a:pPr>
            <a:endParaRPr lang="en-US" sz="4300" dirty="0">
              <a:solidFill>
                <a:srgbClr val="342D73"/>
              </a:solidFill>
            </a:endParaRPr>
          </a:p>
          <a:p>
            <a:pPr marL="0" lvl="0" indent="0">
              <a:buNone/>
            </a:pPr>
            <a:r>
              <a:rPr lang="en-US" sz="4300" dirty="0">
                <a:solidFill>
                  <a:srgbClr val="342D73"/>
                </a:solidFill>
              </a:rPr>
              <a:t>2015 - New York launched the Lucky Savers Program</a:t>
            </a:r>
            <a:r>
              <a:rPr lang="en-US" dirty="0">
                <a:solidFill>
                  <a:srgbClr val="342D73"/>
                </a:solidFill>
              </a:rPr>
              <a:t>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77467442-C7D5-4E9D-9F34-9FC13F42119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465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rgbClr val="1D174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483350"/>
            <a:ext cx="2133600" cy="365125"/>
          </a:xfrm>
        </p:spPr>
        <p:txBody>
          <a:bodyPr/>
          <a:lstStyle/>
          <a:p>
            <a:fld id="{77467442-C7D5-4E9D-9F34-9FC13F421190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3647" y="1136405"/>
            <a:ext cx="7493540" cy="4145510"/>
          </a:xfrm>
          <a:prstGeom prst="rect">
            <a:avLst/>
          </a:prstGeom>
          <a:gradFill>
            <a:gsLst>
              <a:gs pos="2000">
                <a:srgbClr val="F0B343"/>
              </a:gs>
              <a:gs pos="0">
                <a:srgbClr val="1D1749"/>
              </a:gs>
              <a:gs pos="100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lIns="82058" tIns="41029" rIns="82058" bIns="41029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2D73"/>
                </a:solidFill>
              </a:rPr>
              <a:t>Commonwealth is a valuable partner to the states offering PLS programs, including the Lucky Savers Program. </a:t>
            </a:r>
          </a:p>
          <a:p>
            <a:pPr algn="just"/>
            <a:endParaRPr lang="en-US" sz="2400" dirty="0">
              <a:solidFill>
                <a:srgbClr val="342D73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2D73"/>
                </a:solidFill>
              </a:rPr>
              <a:t>Founders of Save to Win (MCUL) and trade mark owner of the Save to Win Brand and the Prize-Linked Savings (PLS) Method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342D73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42D73"/>
                </a:solidFill>
              </a:rPr>
              <a:t>Provide ongoing research, program statistics, annual reports and offer legislative and product development support. </a:t>
            </a:r>
          </a:p>
        </p:txBody>
      </p:sp>
      <p:pic>
        <p:nvPicPr>
          <p:cNvPr id="2050" name="Picture 2" descr="Commonwealt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0434" y="-482371"/>
            <a:ext cx="5239966" cy="163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2493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rgbClr val="1D174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0" y="1143000"/>
            <a:ext cx="4038600" cy="4606046"/>
          </a:xfrm>
          <a:solidFill>
            <a:srgbClr val="342D73"/>
          </a:solidFill>
        </p:spPr>
        <p:txBody>
          <a:bodyPr>
            <a:normAutofit/>
          </a:bodyPr>
          <a:lstStyle/>
          <a:p>
            <a:pPr marL="386072" lvl="1" indent="0">
              <a:buNone/>
              <a:defRPr/>
            </a:pPr>
            <a:endParaRPr lang="en-US" b="1" dirty="0">
              <a:solidFill>
                <a:schemeClr val="bg1"/>
              </a:solidFill>
            </a:endParaRPr>
          </a:p>
          <a:p>
            <a:pPr marL="386072" lvl="1" indent="0" algn="ctr">
              <a:spcBef>
                <a:spcPts val="0"/>
              </a:spcBef>
              <a:buNone/>
              <a:defRPr/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86072" lvl="1" indent="0">
              <a:spcBef>
                <a:spcPts val="0"/>
              </a:spcBef>
              <a:buNone/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What is the Lucky   </a:t>
            </a:r>
          </a:p>
          <a:p>
            <a:pPr marL="386072" lvl="1" indent="0">
              <a:spcBef>
                <a:spcPts val="0"/>
              </a:spcBef>
              <a:buNone/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Savers Account?</a:t>
            </a:r>
          </a:p>
          <a:p>
            <a:pPr marL="386072" lvl="1" indent="0">
              <a:buNone/>
              <a:defRPr/>
            </a:pPr>
            <a:endParaRPr lang="en-US" b="1" dirty="0">
              <a:solidFill>
                <a:schemeClr val="bg1"/>
              </a:solidFill>
            </a:endParaRPr>
          </a:p>
          <a:p>
            <a:pPr marL="386072" lvl="1" indent="0">
              <a:spcBef>
                <a:spcPts val="0"/>
              </a:spcBef>
              <a:buNone/>
              <a:defRPr/>
            </a:pPr>
            <a:r>
              <a:rPr lang="en-US" sz="2200" b="1" dirty="0">
                <a:solidFill>
                  <a:schemeClr val="bg1"/>
                </a:solidFill>
              </a:rPr>
              <a:t> The Lucky Savers account is</a:t>
            </a:r>
            <a:br>
              <a:rPr lang="en-US" sz="2200" b="1" dirty="0">
                <a:solidFill>
                  <a:schemeClr val="bg1"/>
                </a:solidFill>
              </a:rPr>
            </a:br>
            <a:r>
              <a:rPr lang="en-US" sz="2200" b="1" dirty="0">
                <a:solidFill>
                  <a:schemeClr val="bg1"/>
                </a:solidFill>
              </a:rPr>
              <a:t> 12-Month Share Certificate</a:t>
            </a:r>
            <a:br>
              <a:rPr lang="en-US" sz="2200" b="1" dirty="0">
                <a:solidFill>
                  <a:schemeClr val="bg1"/>
                </a:solidFill>
              </a:rPr>
            </a:br>
            <a:r>
              <a:rPr lang="en-US" sz="2200" b="1" dirty="0">
                <a:solidFill>
                  <a:schemeClr val="bg1"/>
                </a:solidFill>
              </a:rPr>
              <a:t>    account with unlimited</a:t>
            </a:r>
            <a:br>
              <a:rPr lang="en-US" sz="2200" b="1" dirty="0">
                <a:solidFill>
                  <a:schemeClr val="bg1"/>
                </a:solidFill>
              </a:rPr>
            </a:br>
            <a:r>
              <a:rPr lang="en-US" sz="2200" b="1" dirty="0">
                <a:solidFill>
                  <a:schemeClr val="bg1"/>
                </a:solidFill>
              </a:rPr>
              <a:t>        deposit capabilities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400" y="1142999"/>
            <a:ext cx="4041775" cy="4606047"/>
          </a:xfrm>
          <a:gradFill>
            <a:gsLst>
              <a:gs pos="2000">
                <a:srgbClr val="F0B343"/>
              </a:gs>
              <a:gs pos="0">
                <a:srgbClr val="1D1749"/>
              </a:gs>
              <a:gs pos="100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  <a:defRPr/>
            </a:pPr>
            <a:r>
              <a:rPr lang="en-US" sz="2600" b="1" dirty="0">
                <a:solidFill>
                  <a:srgbClr val="342D73"/>
                </a:solidFill>
              </a:rPr>
              <a:t>12-Month Share Certificate Structure </a:t>
            </a:r>
          </a:p>
          <a:p>
            <a:pPr marL="256432" indent="-256432">
              <a:defRPr/>
            </a:pPr>
            <a:r>
              <a:rPr lang="en-US" sz="2200" dirty="0">
                <a:solidFill>
                  <a:srgbClr val="342D73"/>
                </a:solidFill>
              </a:rPr>
              <a:t>Ongoing deposit functionality</a:t>
            </a:r>
          </a:p>
          <a:p>
            <a:pPr marL="256432" indent="-256432">
              <a:defRPr/>
            </a:pPr>
            <a:r>
              <a:rPr lang="en-US" sz="2200" dirty="0">
                <a:solidFill>
                  <a:srgbClr val="342D73"/>
                </a:solidFill>
              </a:rPr>
              <a:t>Interest rates are set independently by each credit union, but must be comparable to other CDs (not lower)</a:t>
            </a:r>
          </a:p>
          <a:p>
            <a:pPr marL="256432" indent="-256432">
              <a:defRPr/>
            </a:pPr>
            <a:r>
              <a:rPr lang="en-US" sz="2200" dirty="0">
                <a:solidFill>
                  <a:srgbClr val="342D73"/>
                </a:solidFill>
              </a:rPr>
              <a:t>Minimum opening deposit and balance requirement is $25</a:t>
            </a:r>
          </a:p>
          <a:p>
            <a:pPr marL="256432" indent="-256432">
              <a:defRPr/>
            </a:pPr>
            <a:r>
              <a:rPr lang="en-US" sz="2200" dirty="0">
                <a:solidFill>
                  <a:srgbClr val="342D73"/>
                </a:solidFill>
              </a:rPr>
              <a:t>No minimum or maximum deposits per month</a:t>
            </a:r>
          </a:p>
          <a:p>
            <a:pPr marL="256432" indent="-256432">
              <a:defRPr/>
            </a:pPr>
            <a:r>
              <a:rPr lang="en-US" sz="2200" dirty="0">
                <a:solidFill>
                  <a:srgbClr val="342D73"/>
                </a:solidFill>
              </a:rPr>
              <a:t>No cap on account value (unless imposed by your credit union)</a:t>
            </a:r>
          </a:p>
          <a:p>
            <a:pPr marL="256432" indent="-256432">
              <a:defRPr/>
            </a:pPr>
            <a:r>
              <a:rPr lang="en-US" sz="2200" dirty="0">
                <a:solidFill>
                  <a:srgbClr val="342D73"/>
                </a:solidFill>
              </a:rPr>
              <a:t>One withdrawal permitted per 12 month period for a $25 fee</a:t>
            </a:r>
          </a:p>
          <a:p>
            <a:pPr marL="0" indent="0">
              <a:buNone/>
              <a:defRPr/>
            </a:pPr>
            <a:endParaRPr lang="en-US" dirty="0">
              <a:solidFill>
                <a:srgbClr val="342D73"/>
              </a:solidFill>
            </a:endParaRPr>
          </a:p>
          <a:p>
            <a:pPr marL="0" indent="0">
              <a:buNone/>
              <a:defRPr/>
            </a:pPr>
            <a:r>
              <a:rPr lang="en-US" sz="2600" b="1" dirty="0">
                <a:solidFill>
                  <a:srgbClr val="342D73"/>
                </a:solidFill>
              </a:rPr>
              <a:t>Deposits = Entries</a:t>
            </a:r>
          </a:p>
          <a:p>
            <a:pPr marL="256432" indent="-256432">
              <a:defRPr/>
            </a:pPr>
            <a:r>
              <a:rPr lang="en-US" sz="2200" dirty="0">
                <a:solidFill>
                  <a:srgbClr val="342D73"/>
                </a:solidFill>
              </a:rPr>
              <a:t>For every $25 in month-over-month balance increase, accountholders earn one entry into the monthly and quarterly drawings</a:t>
            </a:r>
          </a:p>
          <a:p>
            <a:pPr marL="256432" indent="-256432">
              <a:defRPr/>
            </a:pPr>
            <a:r>
              <a:rPr lang="en-US" sz="2200" dirty="0">
                <a:solidFill>
                  <a:srgbClr val="342D73"/>
                </a:solidFill>
              </a:rPr>
              <a:t>Maximum of 10 entries per member per month</a:t>
            </a:r>
          </a:p>
          <a:p>
            <a:pPr marL="256432" indent="-256432">
              <a:defRPr/>
            </a:pPr>
            <a:r>
              <a:rPr lang="en-US" sz="2200" dirty="0">
                <a:solidFill>
                  <a:srgbClr val="342D73"/>
                </a:solidFill>
              </a:rPr>
              <a:t>Accounts must be open through the drawing period to be eligible for prizes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algn="r">
              <a:defRPr/>
            </a:pPr>
            <a:fld id="{067278D1-62C0-4320-A62F-6B9E0B81AA61}" type="slidenum">
              <a:rPr lang="en-US" smtClean="0"/>
              <a:pPr algn="r">
                <a:defRPr/>
              </a:pPr>
              <a:t>5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0357"/>
            <a:ext cx="8229600" cy="72731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E9973E"/>
                </a:solidFill>
              </a:rPr>
              <a:t>Product Details</a:t>
            </a:r>
          </a:p>
        </p:txBody>
      </p:sp>
    </p:spTree>
    <p:extLst>
      <p:ext uri="{BB962C8B-B14F-4D97-AF65-F5344CB8AC3E}">
        <p14:creationId xmlns:p14="http://schemas.microsoft.com/office/powerpoint/2010/main" val="1026719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rgbClr val="1D174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-163109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E9973E"/>
                </a:solidFill>
              </a:rPr>
              <a:t>Account Qualifications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0" y="1143000"/>
            <a:ext cx="4038600" cy="4732506"/>
          </a:xfrm>
          <a:solidFill>
            <a:srgbClr val="342D73"/>
          </a:solidFill>
        </p:spPr>
        <p:txBody>
          <a:bodyPr>
            <a:normAutofit/>
          </a:bodyPr>
          <a:lstStyle/>
          <a:p>
            <a:pPr marL="386072" lvl="1" indent="0" algn="ctr">
              <a:buNone/>
              <a:defRPr/>
            </a:pPr>
            <a:endParaRPr lang="en-US" b="1" dirty="0">
              <a:solidFill>
                <a:schemeClr val="bg1"/>
              </a:solidFill>
            </a:endParaRPr>
          </a:p>
          <a:p>
            <a:pPr marL="386072" lvl="1" indent="0" algn="ctr">
              <a:buNone/>
              <a:defRPr/>
            </a:pPr>
            <a:endParaRPr lang="en-US" b="1" dirty="0">
              <a:solidFill>
                <a:schemeClr val="bg1"/>
              </a:solidFill>
            </a:endParaRPr>
          </a:p>
          <a:p>
            <a:pPr marL="386072" lvl="1" indent="0">
              <a:spcBef>
                <a:spcPts val="0"/>
              </a:spcBef>
              <a:buNone/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What is Different     </a:t>
            </a:r>
          </a:p>
          <a:p>
            <a:pPr marL="386072" lvl="1" indent="0">
              <a:spcBef>
                <a:spcPts val="0"/>
              </a:spcBef>
              <a:buNone/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About this Account?</a:t>
            </a:r>
          </a:p>
          <a:p>
            <a:pPr marL="386072" lvl="1" indent="0">
              <a:spcBef>
                <a:spcPts val="0"/>
              </a:spcBef>
              <a:buNone/>
              <a:defRPr/>
            </a:pPr>
            <a:endParaRPr lang="en-US" b="1" dirty="0">
              <a:solidFill>
                <a:schemeClr val="bg1"/>
              </a:solidFill>
            </a:endParaRPr>
          </a:p>
          <a:p>
            <a:pPr marL="386072" lvl="1" indent="0">
              <a:spcBef>
                <a:spcPts val="0"/>
              </a:spcBef>
              <a:buNone/>
              <a:defRPr/>
            </a:pPr>
            <a:r>
              <a:rPr lang="en-US" sz="2200" b="1" kern="1100" dirty="0">
                <a:solidFill>
                  <a:schemeClr val="bg1"/>
                </a:solidFill>
              </a:rPr>
              <a:t>The Lucky Savers account is</a:t>
            </a:r>
          </a:p>
          <a:p>
            <a:pPr marL="386072" lvl="1" indent="0">
              <a:spcBef>
                <a:spcPts val="0"/>
              </a:spcBef>
              <a:buNone/>
              <a:defRPr/>
            </a:pPr>
            <a:r>
              <a:rPr lang="en-US" sz="2200" b="1" kern="1100" dirty="0">
                <a:solidFill>
                  <a:schemeClr val="bg1"/>
                </a:solidFill>
              </a:rPr>
              <a:t> a prize-linked savings (PLS) product subject to state laws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401" y="1143000"/>
            <a:ext cx="4038600" cy="4722779"/>
          </a:xfrm>
          <a:gradFill>
            <a:gsLst>
              <a:gs pos="2000">
                <a:srgbClr val="F0B343"/>
              </a:gs>
              <a:gs pos="0">
                <a:srgbClr val="1D1749"/>
              </a:gs>
              <a:gs pos="100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/>
          <a:p>
            <a:pPr marL="0" indent="0">
              <a:buNone/>
              <a:defRPr/>
            </a:pPr>
            <a:endParaRPr lang="en-US" sz="6400" b="1" dirty="0">
              <a:solidFill>
                <a:srgbClr val="342D73"/>
              </a:solidFill>
            </a:endParaRPr>
          </a:p>
          <a:p>
            <a:pPr marL="0" indent="0">
              <a:buNone/>
              <a:defRPr/>
            </a:pPr>
            <a:r>
              <a:rPr lang="en-US" sz="6400" b="1" dirty="0">
                <a:solidFill>
                  <a:srgbClr val="342D73"/>
                </a:solidFill>
              </a:rPr>
              <a:t>Account holders must be: </a:t>
            </a:r>
          </a:p>
          <a:p>
            <a:pPr marL="256432" indent="-256432">
              <a:defRPr/>
            </a:pPr>
            <a:r>
              <a:rPr lang="en-US" sz="5600" dirty="0">
                <a:solidFill>
                  <a:srgbClr val="342D73"/>
                </a:solidFill>
              </a:rPr>
              <a:t>18 years or older</a:t>
            </a:r>
            <a:br>
              <a:rPr lang="en-US" sz="5600" dirty="0">
                <a:solidFill>
                  <a:srgbClr val="342D73"/>
                </a:solidFill>
              </a:rPr>
            </a:br>
            <a:endParaRPr lang="en-US" sz="5600" dirty="0">
              <a:solidFill>
                <a:srgbClr val="342D73"/>
              </a:solidFill>
            </a:endParaRPr>
          </a:p>
          <a:p>
            <a:pPr marL="256432" indent="-256432">
              <a:defRPr/>
            </a:pPr>
            <a:r>
              <a:rPr lang="en-US" sz="5600" dirty="0">
                <a:solidFill>
                  <a:srgbClr val="342D73"/>
                </a:solidFill>
              </a:rPr>
              <a:t>Resident or non-resident of New York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5600" dirty="0">
                <a:solidFill>
                  <a:srgbClr val="342D73"/>
                </a:solidFill>
              </a:rPr>
              <a:t>PLS and lottery laws vary from state-to-state and the NY law allows for non-residents to participate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endParaRPr lang="en-US" sz="5600" dirty="0">
              <a:solidFill>
                <a:srgbClr val="342D73"/>
              </a:solidFill>
            </a:endParaRPr>
          </a:p>
          <a:p>
            <a:pPr marL="153859" indent="-153859">
              <a:defRPr/>
            </a:pPr>
            <a:r>
              <a:rPr lang="en-US" sz="5600" dirty="0">
                <a:solidFill>
                  <a:srgbClr val="342D73"/>
                </a:solidFill>
              </a:rPr>
              <a:t>   Limited to 1 account per person per credit union</a:t>
            </a:r>
          </a:p>
          <a:p>
            <a:pPr marL="153859" indent="-153859">
              <a:defRPr/>
            </a:pPr>
            <a:endParaRPr lang="en-US" sz="5600" dirty="0">
              <a:solidFill>
                <a:srgbClr val="342D73"/>
              </a:solidFill>
            </a:endParaRPr>
          </a:p>
          <a:p>
            <a:pPr marL="256432" indent="-256432">
              <a:defRPr/>
            </a:pPr>
            <a:r>
              <a:rPr lang="en-US" sz="5600" dirty="0">
                <a:solidFill>
                  <a:srgbClr val="342D73"/>
                </a:solidFill>
              </a:rPr>
              <a:t>Employees and Board Members are not eligible to win prizes that are part of the state-wide drawing (this includes joint accounts)</a:t>
            </a:r>
          </a:p>
          <a:p>
            <a:pPr marL="0" indent="0">
              <a:buNone/>
              <a:defRPr/>
            </a:pPr>
            <a:endParaRPr lang="en-US" sz="5600" dirty="0">
              <a:solidFill>
                <a:srgbClr val="342D73"/>
              </a:solidFill>
            </a:endParaRPr>
          </a:p>
          <a:p>
            <a:pPr marL="550979" lvl="1" indent="-153859">
              <a:buFont typeface="Arial" pitchFamily="34" charset="0"/>
              <a:buChar char="•"/>
              <a:defRPr/>
            </a:pPr>
            <a:r>
              <a:rPr lang="en-US" sz="5600" dirty="0">
                <a:solidFill>
                  <a:srgbClr val="342D73"/>
                </a:solidFill>
              </a:rPr>
              <a:t>     Credit unions may set up separate prize   </a:t>
            </a:r>
          </a:p>
          <a:p>
            <a:pPr marL="397120" lvl="1" indent="0">
              <a:buNone/>
              <a:defRPr/>
            </a:pPr>
            <a:r>
              <a:rPr lang="en-US" sz="5600" dirty="0">
                <a:solidFill>
                  <a:srgbClr val="342D73"/>
                </a:solidFill>
              </a:rPr>
              <a:t>         pools for staff, funded by the credit union</a:t>
            </a:r>
          </a:p>
          <a:p>
            <a:pPr marL="550979" lvl="1" indent="-153859">
              <a:buFont typeface="Arial" pitchFamily="34" charset="0"/>
              <a:buChar char="•"/>
              <a:defRPr/>
            </a:pPr>
            <a:r>
              <a:rPr lang="en-US" sz="5600" dirty="0">
                <a:solidFill>
                  <a:srgbClr val="342D73"/>
                </a:solidFill>
              </a:rPr>
              <a:t>     Credit unions may also set up an individual </a:t>
            </a:r>
          </a:p>
          <a:p>
            <a:pPr marL="397120" lvl="1" indent="0">
              <a:buNone/>
              <a:defRPr/>
            </a:pPr>
            <a:r>
              <a:rPr lang="en-US" sz="5600" dirty="0">
                <a:solidFill>
                  <a:srgbClr val="342D73"/>
                </a:solidFill>
              </a:rPr>
              <a:t>         member drawing, funded by the credit </a:t>
            </a:r>
          </a:p>
          <a:p>
            <a:pPr marL="397120" lvl="1" indent="0">
              <a:buNone/>
              <a:defRPr/>
            </a:pPr>
            <a:r>
              <a:rPr lang="en-US" sz="5600" dirty="0">
                <a:solidFill>
                  <a:srgbClr val="342D73"/>
                </a:solidFill>
              </a:rPr>
              <a:t>         union </a:t>
            </a:r>
            <a:br>
              <a:rPr lang="en-US" sz="5600" dirty="0">
                <a:solidFill>
                  <a:srgbClr val="342D73"/>
                </a:solidFill>
              </a:rPr>
            </a:br>
            <a:endParaRPr lang="en-US" sz="5600" dirty="0">
              <a:solidFill>
                <a:srgbClr val="342D73"/>
              </a:solidFill>
            </a:endParaRPr>
          </a:p>
          <a:p>
            <a:pPr marL="256432" indent="-256432">
              <a:defRPr/>
            </a:pPr>
            <a:r>
              <a:rPr lang="en-US" sz="5600" dirty="0">
                <a:solidFill>
                  <a:srgbClr val="342D73"/>
                </a:solidFill>
              </a:rPr>
              <a:t>Not available for business or trust accounts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algn="r">
              <a:defRPr/>
            </a:pPr>
            <a:fld id="{067278D1-62C0-4320-A62F-6B9E0B81AA61}" type="slidenum">
              <a:rPr lang="en-US" smtClean="0"/>
              <a:pPr algn="r"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812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rgbClr val="1D174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199" y="128723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E9973E"/>
                </a:solidFill>
              </a:rPr>
              <a:t>Building Savings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0" y="1143000"/>
            <a:ext cx="4040188" cy="4084638"/>
          </a:xfrm>
          <a:solidFill>
            <a:srgbClr val="342D73"/>
          </a:solidFill>
        </p:spPr>
        <p:txBody>
          <a:bodyPr>
            <a:normAutofit/>
          </a:bodyPr>
          <a:lstStyle/>
          <a:p>
            <a:pPr marL="386072" lvl="1" indent="0">
              <a:buNone/>
              <a:defRPr/>
            </a:pPr>
            <a:endParaRPr lang="en-US" b="1" dirty="0">
              <a:solidFill>
                <a:schemeClr val="bg1"/>
              </a:solidFill>
            </a:endParaRPr>
          </a:p>
          <a:p>
            <a:pPr marL="386072" lvl="1" indent="0">
              <a:lnSpc>
                <a:spcPct val="110000"/>
              </a:lnSpc>
              <a:spcBef>
                <a:spcPts val="0"/>
              </a:spcBef>
              <a:buNone/>
              <a:defRPr/>
            </a:pP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86072" lvl="1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Concerned about         </a:t>
            </a:r>
          </a:p>
          <a:p>
            <a:pPr marL="386072" lvl="1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increasing Share     </a:t>
            </a:r>
          </a:p>
          <a:p>
            <a:pPr marL="386072" lvl="1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Balances?</a:t>
            </a:r>
          </a:p>
          <a:p>
            <a:pPr marL="386072" lvl="1" indent="0">
              <a:lnSpc>
                <a:spcPct val="110000"/>
              </a:lnSpc>
              <a:spcBef>
                <a:spcPts val="0"/>
              </a:spcBef>
              <a:buNone/>
              <a:defRPr/>
            </a:pPr>
            <a:endParaRPr lang="en-US" b="1" dirty="0">
              <a:solidFill>
                <a:schemeClr val="bg1"/>
              </a:solidFill>
            </a:endParaRPr>
          </a:p>
          <a:p>
            <a:pPr marL="386072" lvl="1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200" b="1" dirty="0">
                <a:solidFill>
                  <a:schemeClr val="bg1"/>
                </a:solidFill>
              </a:rPr>
              <a:t>PLS product are designed to help people learn to save so     </a:t>
            </a:r>
          </a:p>
          <a:p>
            <a:pPr marL="386072" lvl="1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2200" b="1" dirty="0">
                <a:solidFill>
                  <a:schemeClr val="bg1"/>
                </a:solidFill>
              </a:rPr>
              <a:t>share balances grow slowly</a:t>
            </a:r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400" y="1143000"/>
            <a:ext cx="4038599" cy="4084638"/>
          </a:xfrm>
          <a:gradFill>
            <a:gsLst>
              <a:gs pos="2000">
                <a:srgbClr val="F0B343"/>
              </a:gs>
              <a:gs pos="0">
                <a:srgbClr val="1D1749"/>
              </a:gs>
              <a:gs pos="100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  <a:defRPr/>
            </a:pPr>
            <a:endParaRPr lang="en-US" sz="1600" b="1" dirty="0">
              <a:solidFill>
                <a:srgbClr val="342D73"/>
              </a:solidFill>
            </a:endParaRPr>
          </a:p>
          <a:p>
            <a:pPr marL="0" indent="0">
              <a:buNone/>
              <a:defRPr/>
            </a:pPr>
            <a:r>
              <a:rPr lang="en-US" sz="1600" b="1" dirty="0">
                <a:solidFill>
                  <a:srgbClr val="342D73"/>
                </a:solidFill>
              </a:rPr>
              <a:t>Discussion Points</a:t>
            </a:r>
          </a:p>
          <a:p>
            <a:pPr marL="0" indent="0">
              <a:buNone/>
              <a:defRPr/>
            </a:pPr>
            <a:endParaRPr lang="en-US" sz="1400" dirty="0">
              <a:solidFill>
                <a:srgbClr val="342D73"/>
              </a:solidFill>
            </a:endParaRPr>
          </a:p>
          <a:p>
            <a:pPr marL="256432" indent="-256432">
              <a:defRPr/>
            </a:pPr>
            <a:r>
              <a:rPr lang="en-US" sz="1400" dirty="0">
                <a:solidFill>
                  <a:srgbClr val="342D73"/>
                </a:solidFill>
              </a:rPr>
              <a:t>Product generally appeals to asset-poor who need to build savings</a:t>
            </a:r>
            <a:br>
              <a:rPr lang="en-US" sz="1400" dirty="0">
                <a:solidFill>
                  <a:srgbClr val="342D73"/>
                </a:solidFill>
              </a:rPr>
            </a:br>
            <a:endParaRPr lang="en-US" sz="1400" dirty="0">
              <a:solidFill>
                <a:srgbClr val="342D73"/>
              </a:solidFill>
            </a:endParaRPr>
          </a:p>
          <a:p>
            <a:pPr marL="256432" indent="-256432">
              <a:defRPr/>
            </a:pPr>
            <a:r>
              <a:rPr lang="en-US" sz="1400" dirty="0">
                <a:solidFill>
                  <a:srgbClr val="342D73"/>
                </a:solidFill>
              </a:rPr>
              <a:t>Only 120 entries are permitted for each 12-month term, so a maximum share balance of no less than $3,000 may be set by the credit union </a:t>
            </a:r>
            <a:br>
              <a:rPr lang="en-US" sz="1400" dirty="0">
                <a:solidFill>
                  <a:srgbClr val="342D73"/>
                </a:solidFill>
              </a:rPr>
            </a:br>
            <a:endParaRPr lang="en-US" sz="1400" dirty="0">
              <a:solidFill>
                <a:srgbClr val="342D73"/>
              </a:solidFill>
            </a:endParaRPr>
          </a:p>
          <a:p>
            <a:pPr marL="256432" indent="-256432">
              <a:defRPr/>
            </a:pPr>
            <a:r>
              <a:rPr lang="en-US" sz="1400" dirty="0">
                <a:solidFill>
                  <a:srgbClr val="342D73"/>
                </a:solidFill>
              </a:rPr>
              <a:t>Credit unions choose their own interest rates and may adjust them at any time </a:t>
            </a:r>
          </a:p>
          <a:p>
            <a:pPr marL="256432" indent="-256432">
              <a:defRPr/>
            </a:pPr>
            <a:endParaRPr lang="en-US" sz="1400" dirty="0">
              <a:solidFill>
                <a:srgbClr val="342D73"/>
              </a:solidFill>
            </a:endParaRPr>
          </a:p>
          <a:p>
            <a:pPr marL="256432" indent="-256432">
              <a:defRPr/>
            </a:pPr>
            <a:r>
              <a:rPr lang="en-US" sz="1400" dirty="0">
                <a:solidFill>
                  <a:srgbClr val="342D73"/>
                </a:solidFill>
              </a:rPr>
              <a:t>This product has the potential to bring in new members and gives credit unions cross selling opportunities</a:t>
            </a:r>
          </a:p>
          <a:p>
            <a:pPr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algn="r">
              <a:defRPr/>
            </a:pPr>
            <a:fld id="{067278D1-62C0-4320-A62F-6B9E0B81AA61}" type="slidenum">
              <a:rPr lang="en-US" smtClean="0"/>
              <a:pPr algn="r"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119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rgbClr val="1D174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70712"/>
            <a:ext cx="8229600" cy="70785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E9973E"/>
                </a:solidFill>
              </a:rPr>
              <a:t>State-Wide Prize Pool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485501"/>
            <a:ext cx="2133600" cy="365125"/>
          </a:xfrm>
        </p:spPr>
        <p:txBody>
          <a:bodyPr/>
          <a:lstStyle/>
          <a:p>
            <a:fld id="{77467442-C7D5-4E9D-9F34-9FC13F421190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294404"/>
              </p:ext>
            </p:extLst>
          </p:nvPr>
        </p:nvGraphicFramePr>
        <p:xfrm>
          <a:off x="609600" y="1201365"/>
          <a:ext cx="8077200" cy="3823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1400" b="1" dirty="0"/>
                        <a:t>Prizes</a:t>
                      </a:r>
                    </a:p>
                  </a:txBody>
                  <a:tcPr>
                    <a:solidFill>
                      <a:srgbClr val="F0B34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# of</a:t>
                      </a:r>
                      <a:r>
                        <a:rPr lang="en-US" sz="1400" b="1" baseline="0" dirty="0"/>
                        <a:t> Winners</a:t>
                      </a:r>
                      <a:endParaRPr lang="en-US" sz="1400" b="1" dirty="0"/>
                    </a:p>
                  </a:txBody>
                  <a:tcPr>
                    <a:solidFill>
                      <a:srgbClr val="F0B34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Prize Amount</a:t>
                      </a:r>
                    </a:p>
                  </a:txBody>
                  <a:tcPr>
                    <a:solidFill>
                      <a:srgbClr val="F0B34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Total Winners</a:t>
                      </a:r>
                    </a:p>
                  </a:txBody>
                  <a:tcPr>
                    <a:solidFill>
                      <a:srgbClr val="F0B34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Total</a:t>
                      </a:r>
                      <a:r>
                        <a:rPr lang="en-US" sz="1400" b="1" baseline="0" dirty="0"/>
                        <a:t> Prizes </a:t>
                      </a:r>
                      <a:endParaRPr lang="en-US" sz="1400" b="1" dirty="0"/>
                    </a:p>
                  </a:txBody>
                  <a:tcPr>
                    <a:solidFill>
                      <a:srgbClr val="F0B34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Drawing Dates </a:t>
                      </a:r>
                    </a:p>
                  </a:txBody>
                  <a:tcPr>
                    <a:solidFill>
                      <a:srgbClr val="F0B3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8678">
                <a:tc>
                  <a:txBody>
                    <a:bodyPr/>
                    <a:lstStyle/>
                    <a:p>
                      <a:r>
                        <a:rPr lang="en-US" sz="1400" dirty="0"/>
                        <a:t>Monthly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$4,800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15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of each month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8678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$4,800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15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of each month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86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15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of each month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86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Quarterly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(1) $500</a:t>
                      </a:r>
                    </a:p>
                    <a:p>
                      <a:r>
                        <a:rPr lang="en-US" sz="1400" dirty="0"/>
                        <a:t>(1) $1,000  </a:t>
                      </a:r>
                    </a:p>
                    <a:p>
                      <a:r>
                        <a:rPr lang="en-US" sz="1400" baseline="0" dirty="0"/>
                        <a:t>(1) $5,000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$26,000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15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of January, April, July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and October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86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26 per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month /  3 per quarter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324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$38,000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2145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42D73"/>
            </a:gs>
            <a:gs pos="0">
              <a:schemeClr val="accent1">
                <a:lumMod val="45000"/>
                <a:lumOff val="55000"/>
              </a:schemeClr>
            </a:gs>
            <a:gs pos="0">
              <a:srgbClr val="342D73"/>
            </a:gs>
            <a:gs pos="0">
              <a:srgbClr val="342D73"/>
            </a:gs>
            <a:gs pos="0">
              <a:srgbClr val="1D174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70712"/>
            <a:ext cx="8229600" cy="70785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E9973E"/>
                </a:solidFill>
              </a:rPr>
              <a:t>Fee Schedule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485501"/>
            <a:ext cx="2133600" cy="365125"/>
          </a:xfrm>
        </p:spPr>
        <p:txBody>
          <a:bodyPr/>
          <a:lstStyle/>
          <a:p>
            <a:fld id="{77467442-C7D5-4E9D-9F34-9FC13F421190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279562-D35F-4052-3B79-CC5904883909}"/>
              </a:ext>
            </a:extLst>
          </p:cNvPr>
          <p:cNvSpPr txBox="1"/>
          <p:nvPr/>
        </p:nvSpPr>
        <p:spPr>
          <a:xfrm>
            <a:off x="1780162" y="1103208"/>
            <a:ext cx="5077838" cy="4949753"/>
          </a:xfrm>
          <a:prstGeom prst="rect">
            <a:avLst/>
          </a:prstGeom>
          <a:gradFill>
            <a:gsLst>
              <a:gs pos="2000">
                <a:srgbClr val="F0B343"/>
              </a:gs>
              <a:gs pos="0">
                <a:srgbClr val="1D1749"/>
              </a:gs>
              <a:gs pos="100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marL="2286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342D73"/>
                </a:solidFill>
                <a:effectLst/>
                <a:latin typeface="Times New Roman" panose="02020603050405020304" pitchFamily="18" charset="0"/>
                <a:ea typeface="ヒラギノ角ゴ Pro W3"/>
                <a:cs typeface="Times New Roman" panose="02020603050405020304" pitchFamily="18" charset="0"/>
              </a:rPr>
              <a:t>Annual Contribution for Statewide Prize Pool:</a:t>
            </a:r>
            <a:endParaRPr lang="en-US" sz="1800" dirty="0">
              <a:solidFill>
                <a:srgbClr val="342D73"/>
              </a:solidFill>
              <a:effectLst/>
              <a:latin typeface="Lucida Grande"/>
              <a:ea typeface="ヒラギノ角ゴ Pro W3"/>
              <a:cs typeface="Times New Roman" panose="02020603050405020304" pitchFamily="18" charset="0"/>
            </a:endParaRPr>
          </a:p>
          <a:p>
            <a:pPr marL="2286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342D7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 to 2,500 members = $800</a:t>
            </a:r>
            <a:endParaRPr lang="en-US" sz="1800" dirty="0">
              <a:solidFill>
                <a:srgbClr val="342D73"/>
              </a:solidFill>
              <a:effectLst/>
              <a:latin typeface="Lucida Grande"/>
              <a:ea typeface="ヒラギノ角ゴ Pro W3"/>
              <a:cs typeface="Times New Roman" panose="02020603050405020304" pitchFamily="18" charset="0"/>
            </a:endParaRPr>
          </a:p>
          <a:p>
            <a:pPr marL="2286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342D7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2,501 – 5,000 members = $1,500</a:t>
            </a:r>
            <a:endParaRPr lang="en-US" sz="1800" dirty="0">
              <a:solidFill>
                <a:srgbClr val="342D73"/>
              </a:solidFill>
              <a:effectLst/>
              <a:latin typeface="Lucida Grande"/>
              <a:ea typeface="ヒラギノ角ゴ Pro W3"/>
              <a:cs typeface="Times New Roman" panose="02020603050405020304" pitchFamily="18" charset="0"/>
            </a:endParaRPr>
          </a:p>
          <a:p>
            <a:pPr marL="2286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342D7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5,001 – 10,000 members = $</a:t>
            </a:r>
            <a:r>
              <a:rPr lang="en-US" dirty="0">
                <a:solidFill>
                  <a:srgbClr val="342D7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2,200</a:t>
            </a:r>
          </a:p>
          <a:p>
            <a:pPr marL="2286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342D7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10,001 – 25,000 members = $3,000</a:t>
            </a:r>
            <a:endParaRPr lang="en-US" sz="1800" dirty="0">
              <a:solidFill>
                <a:srgbClr val="342D73"/>
              </a:solidFill>
              <a:effectLst/>
              <a:latin typeface="Lucida Grande"/>
              <a:ea typeface="ヒラギノ角ゴ Pro W3"/>
              <a:cs typeface="Times New Roman" panose="02020603050405020304" pitchFamily="18" charset="0"/>
            </a:endParaRPr>
          </a:p>
          <a:p>
            <a:pPr marL="2286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342D7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25,001 – 50,000 members = $3,500</a:t>
            </a:r>
            <a:endParaRPr lang="en-US" sz="1800" dirty="0">
              <a:solidFill>
                <a:srgbClr val="342D73"/>
              </a:solidFill>
              <a:effectLst/>
              <a:latin typeface="Lucida Grande"/>
              <a:ea typeface="ヒラギノ角ゴ Pro W3"/>
              <a:cs typeface="Times New Roman" panose="02020603050405020304" pitchFamily="18" charset="0"/>
            </a:endParaRPr>
          </a:p>
          <a:p>
            <a:pPr marL="2286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342D7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50,001 – 100,000 members = $6,500</a:t>
            </a:r>
            <a:endParaRPr lang="en-US" sz="1800" dirty="0">
              <a:solidFill>
                <a:srgbClr val="342D73"/>
              </a:solidFill>
              <a:effectLst/>
              <a:latin typeface="Lucida Grande"/>
              <a:ea typeface="ヒラギノ角ゴ Pro W3"/>
              <a:cs typeface="Times New Roman" panose="02020603050405020304" pitchFamily="18" charset="0"/>
            </a:endParaRPr>
          </a:p>
          <a:p>
            <a:pPr marL="2286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342D7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100,001+ members = $</a:t>
            </a:r>
            <a:r>
              <a:rPr lang="en-US" dirty="0">
                <a:solidFill>
                  <a:srgbClr val="342D7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8,000</a:t>
            </a:r>
            <a:endParaRPr lang="en-US" sz="1800" dirty="0">
              <a:solidFill>
                <a:srgbClr val="342D73"/>
              </a:solidFill>
              <a:effectLst/>
              <a:latin typeface="Lucida Grande"/>
              <a:ea typeface="ヒラギノ角ゴ Pro W3"/>
              <a:cs typeface="Times New Roman" panose="02020603050405020304" pitchFamily="18" charset="0"/>
            </a:endParaRPr>
          </a:p>
          <a:p>
            <a:pPr marL="2286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342D7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solidFill>
                <a:srgbClr val="342D73"/>
              </a:solidFill>
              <a:effectLst/>
              <a:latin typeface="Lucida Grande"/>
              <a:ea typeface="ヒラギノ角ゴ Pro W3"/>
              <a:cs typeface="Times New Roman" panose="02020603050405020304" pitchFamily="18" charset="0"/>
            </a:endParaRPr>
          </a:p>
          <a:p>
            <a:pPr marL="2286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342D73"/>
                </a:solidFill>
                <a:effectLst/>
                <a:latin typeface="Times New Roman" panose="02020603050405020304" pitchFamily="18" charset="0"/>
                <a:ea typeface="ヒラギノ角ゴ Pro W3"/>
                <a:cs typeface="Times New Roman" panose="02020603050405020304" pitchFamily="18" charset="0"/>
              </a:rPr>
              <a:t>Annual Administrative Fee: </a:t>
            </a:r>
            <a:r>
              <a:rPr lang="en-US" sz="1800" dirty="0">
                <a:solidFill>
                  <a:srgbClr val="342D73"/>
                </a:solidFill>
                <a:effectLst/>
                <a:latin typeface="Times New Roman" panose="02020603050405020304" pitchFamily="18" charset="0"/>
                <a:ea typeface="ヒラギノ角ゴ Pro W3"/>
                <a:cs typeface="Times New Roman" panose="02020603050405020304" pitchFamily="18" charset="0"/>
              </a:rPr>
              <a:t>$500</a:t>
            </a:r>
          </a:p>
          <a:p>
            <a:r>
              <a:rPr lang="en-US" sz="1100" b="1" dirty="0">
                <a:solidFill>
                  <a:srgbClr val="342D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Annual program cost – based on membership size (Oct 2023 - Sept 2024)</a:t>
            </a:r>
          </a:p>
          <a:p>
            <a:r>
              <a:rPr lang="en-US" sz="1100" b="1" dirty="0">
                <a:solidFill>
                  <a:srgbClr val="342D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*subject to change annually based on credit union participation levels </a:t>
            </a:r>
          </a:p>
          <a:p>
            <a:pPr marL="2286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rgbClr val="342D73"/>
              </a:solidFill>
              <a:effectLst/>
              <a:latin typeface="Lucida Grande"/>
              <a:ea typeface="ヒラギノ角ゴ Pro W3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934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2680</TotalTime>
  <Words>1859</Words>
  <Application>Microsoft Office PowerPoint</Application>
  <PresentationFormat>On-screen Show (4:3)</PresentationFormat>
  <Paragraphs>284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Lucida Grande</vt:lpstr>
      <vt:lpstr>Times New Roman</vt:lpstr>
      <vt:lpstr>Wingdings</vt:lpstr>
      <vt:lpstr>Office Theme</vt:lpstr>
      <vt:lpstr>PowerPoint Presentation</vt:lpstr>
      <vt:lpstr>WHAT IS Lucky Savers?</vt:lpstr>
      <vt:lpstr>Prize-Linked Savings History</vt:lpstr>
      <vt:lpstr>PowerPoint Presentation</vt:lpstr>
      <vt:lpstr>Product Details</vt:lpstr>
      <vt:lpstr>Account Qualifications</vt:lpstr>
      <vt:lpstr>Building Savings</vt:lpstr>
      <vt:lpstr>State-Wide Prize Pool  </vt:lpstr>
      <vt:lpstr>Fee Schedule</vt:lpstr>
      <vt:lpstr>Other Program Costs &amp; Considerations</vt:lpstr>
      <vt:lpstr>Credit Union &amp; Member Benefits</vt:lpstr>
      <vt:lpstr>Becoming a Lucky Saver Credit Union</vt:lpstr>
      <vt:lpstr>Team Roles and Responsibilities</vt:lpstr>
      <vt:lpstr>Rules and Disclosures</vt:lpstr>
      <vt:lpstr>System Requirements and Recommendations</vt:lpstr>
      <vt:lpstr>Data Requirements</vt:lpstr>
      <vt:lpstr>Program Timeline</vt:lpstr>
    </vt:vector>
  </TitlesOfParts>
  <Company>Credit Union Association of New York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Markham</dc:creator>
  <cp:lastModifiedBy>Kim Cartonia</cp:lastModifiedBy>
  <cp:revision>213</cp:revision>
  <cp:lastPrinted>2019-04-19T17:34:59Z</cp:lastPrinted>
  <dcterms:created xsi:type="dcterms:W3CDTF">2015-01-15T13:46:16Z</dcterms:created>
  <dcterms:modified xsi:type="dcterms:W3CDTF">2024-07-16T14:50:23Z</dcterms:modified>
</cp:coreProperties>
</file>